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66"/>
  </p:notesMasterIdLst>
  <p:sldIdLst>
    <p:sldId id="261" r:id="rId2"/>
    <p:sldId id="327" r:id="rId3"/>
    <p:sldId id="260" r:id="rId4"/>
    <p:sldId id="264" r:id="rId5"/>
    <p:sldId id="313" r:id="rId6"/>
    <p:sldId id="314" r:id="rId7"/>
    <p:sldId id="318" r:id="rId8"/>
    <p:sldId id="317" r:id="rId9"/>
    <p:sldId id="316" r:id="rId10"/>
    <p:sldId id="319" r:id="rId11"/>
    <p:sldId id="321" r:id="rId12"/>
    <p:sldId id="328" r:id="rId13"/>
    <p:sldId id="322" r:id="rId14"/>
    <p:sldId id="323" r:id="rId15"/>
    <p:sldId id="324" r:id="rId16"/>
    <p:sldId id="329" r:id="rId17"/>
    <p:sldId id="330" r:id="rId18"/>
    <p:sldId id="331" r:id="rId19"/>
    <p:sldId id="332" r:id="rId20"/>
    <p:sldId id="333" r:id="rId21"/>
    <p:sldId id="334" r:id="rId22"/>
    <p:sldId id="335" r:id="rId23"/>
    <p:sldId id="336" r:id="rId24"/>
    <p:sldId id="337" r:id="rId25"/>
    <p:sldId id="340" r:id="rId26"/>
    <p:sldId id="338" r:id="rId27"/>
    <p:sldId id="339" r:id="rId28"/>
    <p:sldId id="341" r:id="rId29"/>
    <p:sldId id="342" r:id="rId30"/>
    <p:sldId id="343" r:id="rId31"/>
    <p:sldId id="344" r:id="rId32"/>
    <p:sldId id="345" r:id="rId33"/>
    <p:sldId id="346" r:id="rId34"/>
    <p:sldId id="347" r:id="rId35"/>
    <p:sldId id="348" r:id="rId36"/>
    <p:sldId id="349" r:id="rId37"/>
    <p:sldId id="350" r:id="rId38"/>
    <p:sldId id="352" r:id="rId39"/>
    <p:sldId id="351" r:id="rId40"/>
    <p:sldId id="353" r:id="rId41"/>
    <p:sldId id="354" r:id="rId42"/>
    <p:sldId id="357" r:id="rId43"/>
    <p:sldId id="358" r:id="rId44"/>
    <p:sldId id="359" r:id="rId45"/>
    <p:sldId id="364" r:id="rId46"/>
    <p:sldId id="365" r:id="rId47"/>
    <p:sldId id="366" r:id="rId48"/>
    <p:sldId id="361" r:id="rId49"/>
    <p:sldId id="363" r:id="rId50"/>
    <p:sldId id="362" r:id="rId51"/>
    <p:sldId id="367" r:id="rId52"/>
    <p:sldId id="368" r:id="rId53"/>
    <p:sldId id="369" r:id="rId54"/>
    <p:sldId id="370" r:id="rId55"/>
    <p:sldId id="379" r:id="rId56"/>
    <p:sldId id="380" r:id="rId57"/>
    <p:sldId id="371" r:id="rId58"/>
    <p:sldId id="375" r:id="rId59"/>
    <p:sldId id="376" r:id="rId60"/>
    <p:sldId id="373" r:id="rId61"/>
    <p:sldId id="377" r:id="rId62"/>
    <p:sldId id="378" r:id="rId63"/>
    <p:sldId id="305" r:id="rId64"/>
    <p:sldId id="293" r:id="rId65"/>
  </p:sldIdLst>
  <p:sldSz cx="9144000" cy="6858000" type="screen4x3"/>
  <p:notesSz cx="6858000" cy="9144000"/>
  <p:custDataLst>
    <p:tags r:id="rId6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0012"/>
    <a:srgbClr val="FF0000"/>
    <a:srgbClr val="FF1919"/>
    <a:srgbClr val="AC050E"/>
    <a:srgbClr val="FF2F2F"/>
    <a:srgbClr val="E0414A"/>
    <a:srgbClr val="CC0000"/>
    <a:srgbClr val="85000B"/>
    <a:srgbClr val="A6A6A6"/>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A4375-624B-488D-BC94-D2E6B3FFE2C5}" v="1092" dt="2020-03-24T09:52:46.52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23" autoAdjust="0"/>
    <p:restoredTop sz="94660"/>
  </p:normalViewPr>
  <p:slideViewPr>
    <p:cSldViewPr snapToGrid="0">
      <p:cViewPr varScale="1">
        <p:scale>
          <a:sx n="114" d="100"/>
          <a:sy n="114" d="100"/>
        </p:scale>
        <p:origin x="165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5EB25E-F66E-44BE-85A3-62191936F5C2}" type="datetimeFigureOut">
              <a:rPr lang="zh-CN" altLang="en-US" smtClean="0"/>
              <a:t>2020/3/24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97D03D-ED54-44F4-93D3-469DD7E83329}" type="slidenum">
              <a:rPr lang="zh-CN" altLang="en-US" smtClean="0"/>
              <a:t>‹#›</a:t>
            </a:fld>
            <a:endParaRPr lang="zh-CN" altLang="en-US"/>
          </a:p>
        </p:txBody>
      </p:sp>
    </p:spTree>
    <p:extLst>
      <p:ext uri="{BB962C8B-B14F-4D97-AF65-F5344CB8AC3E}">
        <p14:creationId xmlns:p14="http://schemas.microsoft.com/office/powerpoint/2010/main" val="3858706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t>1</a:t>
            </a:fld>
            <a:endParaRPr lang="zh-CN" altLang="en-US"/>
          </a:p>
        </p:txBody>
      </p:sp>
    </p:spTree>
    <p:extLst>
      <p:ext uri="{BB962C8B-B14F-4D97-AF65-F5344CB8AC3E}">
        <p14:creationId xmlns:p14="http://schemas.microsoft.com/office/powerpoint/2010/main" val="2956327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t>3</a:t>
            </a:fld>
            <a:endParaRPr lang="zh-CN" altLang="en-US"/>
          </a:p>
        </p:txBody>
      </p:sp>
    </p:spTree>
    <p:extLst>
      <p:ext uri="{BB962C8B-B14F-4D97-AF65-F5344CB8AC3E}">
        <p14:creationId xmlns:p14="http://schemas.microsoft.com/office/powerpoint/2010/main" val="3313125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t>4</a:t>
            </a:fld>
            <a:endParaRPr lang="zh-CN" altLang="en-US"/>
          </a:p>
        </p:txBody>
      </p:sp>
    </p:spTree>
    <p:extLst>
      <p:ext uri="{BB962C8B-B14F-4D97-AF65-F5344CB8AC3E}">
        <p14:creationId xmlns:p14="http://schemas.microsoft.com/office/powerpoint/2010/main" val="70063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t>11</a:t>
            </a:fld>
            <a:endParaRPr lang="zh-CN" altLang="en-US"/>
          </a:p>
        </p:txBody>
      </p:sp>
    </p:spTree>
    <p:extLst>
      <p:ext uri="{BB962C8B-B14F-4D97-AF65-F5344CB8AC3E}">
        <p14:creationId xmlns:p14="http://schemas.microsoft.com/office/powerpoint/2010/main" val="3716823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t>16</a:t>
            </a:fld>
            <a:endParaRPr lang="zh-CN" altLang="en-US"/>
          </a:p>
        </p:txBody>
      </p:sp>
    </p:spTree>
    <p:extLst>
      <p:ext uri="{BB962C8B-B14F-4D97-AF65-F5344CB8AC3E}">
        <p14:creationId xmlns:p14="http://schemas.microsoft.com/office/powerpoint/2010/main" val="1745906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t>43</a:t>
            </a:fld>
            <a:endParaRPr lang="zh-CN" altLang="en-US"/>
          </a:p>
        </p:txBody>
      </p:sp>
    </p:spTree>
    <p:extLst>
      <p:ext uri="{BB962C8B-B14F-4D97-AF65-F5344CB8AC3E}">
        <p14:creationId xmlns:p14="http://schemas.microsoft.com/office/powerpoint/2010/main" val="2364974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97D03D-ED54-44F4-93D3-469DD7E83329}" type="slidenum">
              <a:rPr lang="zh-CN" altLang="en-US" smtClean="0"/>
              <a:t>63</a:t>
            </a:fld>
            <a:endParaRPr lang="zh-CN" altLang="en-US"/>
          </a:p>
        </p:txBody>
      </p:sp>
    </p:spTree>
    <p:extLst>
      <p:ext uri="{BB962C8B-B14F-4D97-AF65-F5344CB8AC3E}">
        <p14:creationId xmlns:p14="http://schemas.microsoft.com/office/powerpoint/2010/main" val="731535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ECECE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000" advTm="2000">
        <p14:vortex dir="r"/>
      </p:transition>
    </mc:Choice>
    <mc:Fallback xmlns="">
      <p:transition spd="slow"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6356351"/>
            <a:ext cx="2057400" cy="365125"/>
          </a:xfrm>
          <a:prstGeom prst="rect">
            <a:avLst/>
          </a:prstGeom>
        </p:spPr>
        <p:txBody>
          <a:bodyPr/>
          <a:lstStyle/>
          <a:p>
            <a:fld id="{20766475-3C67-4DF2-BE17-F0B0C8E38830}" type="datetimeFigureOut">
              <a:rPr lang="zh-CN" altLang="en-US" smtClean="0"/>
              <a:t>2020/3/24</a:t>
            </a:fld>
            <a:endParaRPr lang="zh-CN" altLang="en-US"/>
          </a:p>
        </p:txBody>
      </p:sp>
      <p:sp>
        <p:nvSpPr>
          <p:cNvPr id="5" name="页脚占位符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1"/>
            <a:ext cx="2057400" cy="365125"/>
          </a:xfrm>
          <a:prstGeom prst="rect">
            <a:avLst/>
          </a:prstGeom>
        </p:spPr>
        <p:txBody>
          <a:bodyPr/>
          <a:lstStyle/>
          <a:p>
            <a:fld id="{2DD48D3E-B07C-4BE8-84F7-DD272BD0532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advTm="2000">
        <p14:vortex dir="r"/>
      </p:transition>
    </mc:Choice>
    <mc:Fallback xmlns="">
      <p:transition spd="slow"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6356351"/>
            <a:ext cx="2057400" cy="365125"/>
          </a:xfrm>
          <a:prstGeom prst="rect">
            <a:avLst/>
          </a:prstGeom>
        </p:spPr>
        <p:txBody>
          <a:bodyPr/>
          <a:lstStyle/>
          <a:p>
            <a:fld id="{20766475-3C67-4DF2-BE17-F0B0C8E38830}" type="datetimeFigureOut">
              <a:rPr lang="zh-CN" altLang="en-US" smtClean="0"/>
              <a:t>2020/3/24</a:t>
            </a:fld>
            <a:endParaRPr lang="zh-CN" altLang="en-US"/>
          </a:p>
        </p:txBody>
      </p:sp>
      <p:sp>
        <p:nvSpPr>
          <p:cNvPr id="5" name="页脚占位符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1"/>
            <a:ext cx="2057400" cy="365125"/>
          </a:xfrm>
          <a:prstGeom prst="rect">
            <a:avLst/>
          </a:prstGeom>
        </p:spPr>
        <p:txBody>
          <a:bodyPr/>
          <a:lstStyle/>
          <a:p>
            <a:fld id="{2DD48D3E-B07C-4BE8-84F7-DD272BD0532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advTm="2000">
        <p14:vortex dir="r"/>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6356351"/>
            <a:ext cx="2057400" cy="365125"/>
          </a:xfrm>
          <a:prstGeom prst="rect">
            <a:avLst/>
          </a:prstGeom>
        </p:spPr>
        <p:txBody>
          <a:bodyPr/>
          <a:lstStyle/>
          <a:p>
            <a:fld id="{20766475-3C67-4DF2-BE17-F0B0C8E38830}" type="datetimeFigureOut">
              <a:rPr lang="zh-CN" altLang="en-US" smtClean="0"/>
              <a:t>2020/3/24</a:t>
            </a:fld>
            <a:endParaRPr lang="zh-CN" altLang="en-US"/>
          </a:p>
        </p:txBody>
      </p:sp>
      <p:sp>
        <p:nvSpPr>
          <p:cNvPr id="5" name="页脚占位符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1"/>
            <a:ext cx="2057400" cy="365125"/>
          </a:xfrm>
          <a:prstGeom prst="rect">
            <a:avLst/>
          </a:prstGeom>
        </p:spPr>
        <p:txBody>
          <a:bodyPr/>
          <a:lstStyle/>
          <a:p>
            <a:fld id="{2DD48D3E-B07C-4BE8-84F7-DD272BD0532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advTm="2000">
        <p14:vortex dir="r"/>
      </p:transition>
    </mc:Choice>
    <mc:Fallback xmlns="">
      <p:transition spd="slow"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28650" y="6356351"/>
            <a:ext cx="2057400" cy="365125"/>
          </a:xfrm>
          <a:prstGeom prst="rect">
            <a:avLst/>
          </a:prstGeom>
        </p:spPr>
        <p:txBody>
          <a:bodyPr/>
          <a:lstStyle/>
          <a:p>
            <a:fld id="{20766475-3C67-4DF2-BE17-F0B0C8E38830}" type="datetimeFigureOut">
              <a:rPr lang="zh-CN" altLang="en-US" smtClean="0"/>
              <a:t>2020/3/24</a:t>
            </a:fld>
            <a:endParaRPr lang="zh-CN" altLang="en-US"/>
          </a:p>
        </p:txBody>
      </p:sp>
      <p:sp>
        <p:nvSpPr>
          <p:cNvPr id="5" name="页脚占位符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1"/>
            <a:ext cx="2057400" cy="365125"/>
          </a:xfrm>
          <a:prstGeom prst="rect">
            <a:avLst/>
          </a:prstGeom>
        </p:spPr>
        <p:txBody>
          <a:bodyPr/>
          <a:lstStyle/>
          <a:p>
            <a:fld id="{2DD48D3E-B07C-4BE8-84F7-DD272BD0532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advTm="2000">
        <p14:vortex dir="r"/>
      </p:transition>
    </mc:Choice>
    <mc:Fallback xmlns="">
      <p:transition spd="slow"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28650" y="6356351"/>
            <a:ext cx="2057400" cy="365125"/>
          </a:xfrm>
          <a:prstGeom prst="rect">
            <a:avLst/>
          </a:prstGeom>
        </p:spPr>
        <p:txBody>
          <a:bodyPr/>
          <a:lstStyle/>
          <a:p>
            <a:fld id="{20766475-3C67-4DF2-BE17-F0B0C8E38830}" type="datetimeFigureOut">
              <a:rPr lang="zh-CN" altLang="en-US" smtClean="0"/>
              <a:t>2020/3/24</a:t>
            </a:fld>
            <a:endParaRPr lang="zh-CN" altLang="en-US"/>
          </a:p>
        </p:txBody>
      </p:sp>
      <p:sp>
        <p:nvSpPr>
          <p:cNvPr id="6" name="页脚占位符 5"/>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6356351"/>
            <a:ext cx="2057400" cy="365125"/>
          </a:xfrm>
          <a:prstGeom prst="rect">
            <a:avLst/>
          </a:prstGeom>
        </p:spPr>
        <p:txBody>
          <a:bodyPr/>
          <a:lstStyle/>
          <a:p>
            <a:fld id="{2DD48D3E-B07C-4BE8-84F7-DD272BD0532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advTm="2000">
        <p14:vortex dir="r"/>
      </p:transition>
    </mc:Choice>
    <mc:Fallback xmlns="">
      <p:transition spd="slow"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28650" y="6356351"/>
            <a:ext cx="2057400" cy="365125"/>
          </a:xfrm>
          <a:prstGeom prst="rect">
            <a:avLst/>
          </a:prstGeom>
        </p:spPr>
        <p:txBody>
          <a:bodyPr/>
          <a:lstStyle/>
          <a:p>
            <a:fld id="{20766475-3C67-4DF2-BE17-F0B0C8E38830}" type="datetimeFigureOut">
              <a:rPr lang="zh-CN" altLang="en-US" smtClean="0"/>
              <a:t>2020/3/24</a:t>
            </a:fld>
            <a:endParaRPr lang="zh-CN" altLang="en-US"/>
          </a:p>
        </p:txBody>
      </p:sp>
      <p:sp>
        <p:nvSpPr>
          <p:cNvPr id="8" name="页脚占位符 7"/>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457950" y="6356351"/>
            <a:ext cx="2057400" cy="365125"/>
          </a:xfrm>
          <a:prstGeom prst="rect">
            <a:avLst/>
          </a:prstGeom>
        </p:spPr>
        <p:txBody>
          <a:bodyPr/>
          <a:lstStyle/>
          <a:p>
            <a:fld id="{2DD48D3E-B07C-4BE8-84F7-DD272BD0532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advTm="2000">
        <p14:vortex dir="r"/>
      </p:transition>
    </mc:Choice>
    <mc:Fallback xmlns="">
      <p:transition spd="slow"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28650" y="6356351"/>
            <a:ext cx="2057400" cy="365125"/>
          </a:xfrm>
          <a:prstGeom prst="rect">
            <a:avLst/>
          </a:prstGeom>
        </p:spPr>
        <p:txBody>
          <a:bodyPr/>
          <a:lstStyle/>
          <a:p>
            <a:fld id="{20766475-3C67-4DF2-BE17-F0B0C8E38830}" type="datetimeFigureOut">
              <a:rPr lang="zh-CN" altLang="en-US" smtClean="0"/>
              <a:t>2020/3/24</a:t>
            </a:fld>
            <a:endParaRPr lang="zh-CN" altLang="en-US"/>
          </a:p>
        </p:txBody>
      </p:sp>
      <p:sp>
        <p:nvSpPr>
          <p:cNvPr id="4" name="页脚占位符 3"/>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457950" y="6356351"/>
            <a:ext cx="2057400" cy="365125"/>
          </a:xfrm>
          <a:prstGeom prst="rect">
            <a:avLst/>
          </a:prstGeom>
        </p:spPr>
        <p:txBody>
          <a:bodyPr/>
          <a:lstStyle/>
          <a:p>
            <a:fld id="{2DD48D3E-B07C-4BE8-84F7-DD272BD0532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advTm="2000">
        <p14:vortex dir="r"/>
      </p:transition>
    </mc:Choice>
    <mc:Fallback xmlns="">
      <p:transition spd="slow"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6356351"/>
            <a:ext cx="2057400" cy="365125"/>
          </a:xfrm>
          <a:prstGeom prst="rect">
            <a:avLst/>
          </a:prstGeom>
        </p:spPr>
        <p:txBody>
          <a:bodyPr/>
          <a:lstStyle/>
          <a:p>
            <a:fld id="{20766475-3C67-4DF2-BE17-F0B0C8E38830}" type="datetimeFigureOut">
              <a:rPr lang="zh-CN" altLang="en-US" smtClean="0"/>
              <a:t>2020/3/24</a:t>
            </a:fld>
            <a:endParaRPr lang="zh-CN" altLang="en-US"/>
          </a:p>
        </p:txBody>
      </p:sp>
      <p:sp>
        <p:nvSpPr>
          <p:cNvPr id="3" name="页脚占位符 2"/>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457950" y="6356351"/>
            <a:ext cx="2057400" cy="365125"/>
          </a:xfrm>
          <a:prstGeom prst="rect">
            <a:avLst/>
          </a:prstGeom>
        </p:spPr>
        <p:txBody>
          <a:bodyPr/>
          <a:lstStyle/>
          <a:p>
            <a:fld id="{2DD48D3E-B07C-4BE8-84F7-DD272BD0532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advTm="2000">
        <p14:vortex dir="r"/>
      </p:transition>
    </mc:Choice>
    <mc:Fallback xmlns="">
      <p:transition spd="slow"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628650" y="6356351"/>
            <a:ext cx="2057400" cy="365125"/>
          </a:xfrm>
          <a:prstGeom prst="rect">
            <a:avLst/>
          </a:prstGeom>
        </p:spPr>
        <p:txBody>
          <a:bodyPr/>
          <a:lstStyle/>
          <a:p>
            <a:fld id="{20766475-3C67-4DF2-BE17-F0B0C8E38830}" type="datetimeFigureOut">
              <a:rPr lang="zh-CN" altLang="en-US" smtClean="0"/>
              <a:t>2020/3/24</a:t>
            </a:fld>
            <a:endParaRPr lang="zh-CN" altLang="en-US"/>
          </a:p>
        </p:txBody>
      </p:sp>
      <p:sp>
        <p:nvSpPr>
          <p:cNvPr id="6" name="页脚占位符 5"/>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6356351"/>
            <a:ext cx="2057400" cy="365125"/>
          </a:xfrm>
          <a:prstGeom prst="rect">
            <a:avLst/>
          </a:prstGeom>
        </p:spPr>
        <p:txBody>
          <a:bodyPr/>
          <a:lstStyle/>
          <a:p>
            <a:fld id="{2DD48D3E-B07C-4BE8-84F7-DD272BD0532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advTm="2000">
        <p14:vortex dir="r"/>
      </p:transition>
    </mc:Choice>
    <mc:Fallback xmlns="">
      <p:transition spd="slow"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628650" y="6356351"/>
            <a:ext cx="2057400" cy="365125"/>
          </a:xfrm>
          <a:prstGeom prst="rect">
            <a:avLst/>
          </a:prstGeom>
        </p:spPr>
        <p:txBody>
          <a:bodyPr/>
          <a:lstStyle/>
          <a:p>
            <a:fld id="{20766475-3C67-4DF2-BE17-F0B0C8E38830}" type="datetimeFigureOut">
              <a:rPr lang="zh-CN" altLang="en-US" smtClean="0"/>
              <a:t>2020/3/24</a:t>
            </a:fld>
            <a:endParaRPr lang="zh-CN" altLang="en-US"/>
          </a:p>
        </p:txBody>
      </p:sp>
      <p:sp>
        <p:nvSpPr>
          <p:cNvPr id="6" name="页脚占位符 5"/>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6356351"/>
            <a:ext cx="2057400" cy="365125"/>
          </a:xfrm>
          <a:prstGeom prst="rect">
            <a:avLst/>
          </a:prstGeom>
        </p:spPr>
        <p:txBody>
          <a:bodyPr/>
          <a:lstStyle/>
          <a:p>
            <a:fld id="{2DD48D3E-B07C-4BE8-84F7-DD272BD0532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advTm="2000">
        <p14:vortex dir="r"/>
      </p:transition>
    </mc:Choice>
    <mc:Fallback xmlns="">
      <p:transition spd="slow"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3000" advTm="2000">
        <p14:vortex dir="r"/>
      </p:transition>
    </mc:Choice>
    <mc:Fallback xmlns="">
      <p:transition spd="slow"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26.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4.gif"/></Relationships>
</file>

<file path=ppt/slides/_rels/slide31.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3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slide" Target="slide64.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0.JPG"/></Relationships>
</file>

<file path=ppt/slides/_rels/slide37.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0.JPG"/></Relationships>
</file>

<file path=ppt/slides/_rels/slide4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gif"/><Relationship Id="rId1" Type="http://schemas.openxmlformats.org/officeDocument/2006/relationships/slideLayout" Target="../slideLayouts/slideLayout7.xml"/><Relationship Id="rId6" Type="http://schemas.openxmlformats.org/officeDocument/2006/relationships/slide" Target="slide64.xml"/><Relationship Id="rId5" Type="http://schemas.openxmlformats.org/officeDocument/2006/relationships/image" Target="../media/image8.gif"/><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6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slide" Target="slide5.xml"/></Relationships>
</file>

<file path=ppt/slides/_rels/slide7.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3442258" y="2442934"/>
            <a:ext cx="184731" cy="1107996"/>
          </a:xfrm>
          <a:prstGeom prst="rect">
            <a:avLst/>
          </a:prstGeom>
          <a:noFill/>
        </p:spPr>
        <p:txBody>
          <a:bodyPr wrap="none" rtlCol="0">
            <a:spAutoFit/>
          </a:bodyPr>
          <a:lstStyle/>
          <a:p>
            <a:pPr defTabSz="1218565">
              <a:defRPr/>
            </a:pPr>
            <a:endParaRPr lang="en-US" altLang="zh-CN" sz="6600" b="1" dirty="0">
              <a:gradFill>
                <a:gsLst>
                  <a:gs pos="0">
                    <a:srgbClr val="E30613"/>
                  </a:gs>
                  <a:gs pos="100000">
                    <a:srgbClr val="81040B"/>
                  </a:gs>
                </a:gsLst>
                <a:lin ang="5400000" scaled="1"/>
              </a:gradFill>
              <a:latin typeface="微软雅黑" pitchFamily="34" charset="-122"/>
              <a:ea typeface="微软雅黑" pitchFamily="34" charset="-122"/>
              <a:cs typeface="Kartika" panose="02020503030404060203" pitchFamily="18" charset="0"/>
            </a:endParaRPr>
          </a:p>
        </p:txBody>
      </p:sp>
      <p:sp>
        <p:nvSpPr>
          <p:cNvPr id="28" name="文本框 27"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3442258" y="5383969"/>
            <a:ext cx="2698175" cy="523220"/>
          </a:xfrm>
          <a:prstGeom prst="rect">
            <a:avLst/>
          </a:prstGeom>
          <a:noFill/>
        </p:spPr>
        <p:txBody>
          <a:bodyPr wrap="none" rtlCol="0">
            <a:spAutoFit/>
          </a:bodyPr>
          <a:lstStyle/>
          <a:p>
            <a:pPr defTabSz="1218565">
              <a:defRPr/>
            </a:pPr>
            <a:r>
              <a:rPr lang="zh-CN" altLang="en-US" sz="2800" b="1" dirty="0">
                <a:gradFill>
                  <a:gsLst>
                    <a:gs pos="0">
                      <a:srgbClr val="E30613"/>
                    </a:gs>
                    <a:gs pos="100000">
                      <a:srgbClr val="81040B"/>
                    </a:gs>
                  </a:gsLst>
                  <a:lin ang="5400000" scaled="1"/>
                </a:gradFill>
                <a:latin typeface="微软雅黑" pitchFamily="34" charset="-122"/>
                <a:ea typeface="微软雅黑" pitchFamily="34" charset="-122"/>
                <a:cs typeface="Kartika" panose="02020503030404060203" pitchFamily="18" charset="0"/>
              </a:rPr>
              <a:t>汇报人：李锡洋</a:t>
            </a:r>
            <a:endParaRPr lang="en-US" altLang="zh-CN" sz="2800" b="1" dirty="0">
              <a:gradFill>
                <a:gsLst>
                  <a:gs pos="0">
                    <a:srgbClr val="E30613"/>
                  </a:gs>
                  <a:gs pos="100000">
                    <a:srgbClr val="81040B"/>
                  </a:gs>
                </a:gsLst>
                <a:lin ang="5400000" scaled="1"/>
              </a:gradFill>
              <a:latin typeface="微软雅黑" pitchFamily="34" charset="-122"/>
              <a:ea typeface="微软雅黑" pitchFamily="34" charset="-122"/>
              <a:cs typeface="Kartika" panose="02020503030404060203" pitchFamily="18" charset="0"/>
            </a:endParaRPr>
          </a:p>
        </p:txBody>
      </p:sp>
      <p:grpSp>
        <p:nvGrpSpPr>
          <p:cNvPr id="4" name="组合 3"/>
          <p:cNvGrpSpPr/>
          <p:nvPr/>
        </p:nvGrpSpPr>
        <p:grpSpPr>
          <a:xfrm>
            <a:off x="117567" y="5691189"/>
            <a:ext cx="8890144" cy="432000"/>
            <a:chOff x="117567" y="5691189"/>
            <a:chExt cx="8890144" cy="432000"/>
          </a:xfrm>
        </p:grpSpPr>
        <p:cxnSp>
          <p:nvCxnSpPr>
            <p:cNvPr id="25" name="直接连接符 24"/>
            <p:cNvCxnSpPr/>
            <p:nvPr/>
          </p:nvCxnSpPr>
          <p:spPr>
            <a:xfrm flipH="1">
              <a:off x="117567" y="5912402"/>
              <a:ext cx="810000" cy="0"/>
            </a:xfrm>
            <a:prstGeom prst="line">
              <a:avLst/>
            </a:prstGeom>
            <a:ln w="12700">
              <a:solidFill>
                <a:srgbClr val="E3061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72711" y="5907189"/>
              <a:ext cx="5535000" cy="0"/>
            </a:xfrm>
            <a:prstGeom prst="line">
              <a:avLst/>
            </a:prstGeom>
            <a:ln w="12700">
              <a:gradFill>
                <a:gsLst>
                  <a:gs pos="0">
                    <a:srgbClr val="E30613"/>
                  </a:gs>
                  <a:gs pos="100000">
                    <a:srgbClr val="81040B"/>
                  </a:gs>
                </a:gsLst>
                <a:lin ang="0" scaled="0"/>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159868" y="5691189"/>
              <a:ext cx="2083154" cy="432000"/>
              <a:chOff x="1064303" y="5622335"/>
              <a:chExt cx="2083154" cy="432000"/>
            </a:xfrm>
          </p:grpSpPr>
          <p:sp>
            <p:nvSpPr>
              <p:cNvPr id="15" name="圆角矩形 14"/>
              <p:cNvSpPr>
                <a:spLocks noChangeAspect="1"/>
              </p:cNvSpPr>
              <p:nvPr/>
            </p:nvSpPr>
            <p:spPr>
              <a:xfrm>
                <a:off x="1614503"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0</a:t>
                </a:r>
                <a:endParaRPr lang="zh-CN" altLang="en-US" sz="2400" dirty="0">
                  <a:latin typeface="Arial Black" panose="020B0A04020102020204" pitchFamily="34" charset="0"/>
                </a:endParaRPr>
              </a:p>
            </p:txBody>
          </p:sp>
          <p:sp>
            <p:nvSpPr>
              <p:cNvPr id="30" name="圆角矩形 29"/>
              <p:cNvSpPr>
                <a:spLocks noChangeAspect="1"/>
              </p:cNvSpPr>
              <p:nvPr/>
            </p:nvSpPr>
            <p:spPr>
              <a:xfrm>
                <a:off x="1064303"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2</a:t>
                </a:r>
                <a:endParaRPr lang="zh-CN" altLang="en-US" sz="2400" dirty="0">
                  <a:latin typeface="Arial Black" panose="020B0A04020102020204" pitchFamily="34" charset="0"/>
                </a:endParaRPr>
              </a:p>
            </p:txBody>
          </p:sp>
          <p:sp>
            <p:nvSpPr>
              <p:cNvPr id="31" name="圆角矩形 30"/>
              <p:cNvSpPr>
                <a:spLocks noChangeAspect="1"/>
              </p:cNvSpPr>
              <p:nvPr/>
            </p:nvSpPr>
            <p:spPr>
              <a:xfrm>
                <a:off x="2164703"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2</a:t>
                </a:r>
                <a:endParaRPr lang="zh-CN" altLang="en-US" sz="2400" dirty="0">
                  <a:latin typeface="Arial Black" panose="020B0A04020102020204" pitchFamily="34" charset="0"/>
                </a:endParaRPr>
              </a:p>
            </p:txBody>
          </p:sp>
          <p:sp>
            <p:nvSpPr>
              <p:cNvPr id="32" name="圆角矩形 31"/>
              <p:cNvSpPr>
                <a:spLocks noChangeAspect="1"/>
              </p:cNvSpPr>
              <p:nvPr/>
            </p:nvSpPr>
            <p:spPr>
              <a:xfrm>
                <a:off x="2714904"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0</a:t>
                </a:r>
                <a:endParaRPr lang="zh-CN" altLang="en-US" sz="2400" dirty="0">
                  <a:latin typeface="Arial Black" panose="020B0A04020102020204" pitchFamily="34" charset="0"/>
                </a:endParaRPr>
              </a:p>
            </p:txBody>
          </p:sp>
        </p:grpSp>
      </p:grpSp>
      <p:grpSp>
        <p:nvGrpSpPr>
          <p:cNvPr id="3" name="组合 2"/>
          <p:cNvGrpSpPr/>
          <p:nvPr/>
        </p:nvGrpSpPr>
        <p:grpSpPr>
          <a:xfrm>
            <a:off x="439101" y="-8313"/>
            <a:ext cx="2612976" cy="4400343"/>
            <a:chOff x="439101" y="-8313"/>
            <a:chExt cx="2612976" cy="4400343"/>
          </a:xfrm>
        </p:grpSpPr>
        <p:sp>
          <p:nvSpPr>
            <p:cNvPr id="36" name="任意多边形 35"/>
            <p:cNvSpPr/>
            <p:nvPr/>
          </p:nvSpPr>
          <p:spPr>
            <a:xfrm rot="5400000">
              <a:off x="-454583" y="885371"/>
              <a:ext cx="4400343" cy="2612976"/>
            </a:xfrm>
            <a:custGeom>
              <a:avLst/>
              <a:gdLst>
                <a:gd name="connsiteX0" fmla="*/ 0 w 4400343"/>
                <a:gd name="connsiteY0" fmla="*/ 2612976 h 2612976"/>
                <a:gd name="connsiteX1" fmla="*/ 0 w 4400343"/>
                <a:gd name="connsiteY1" fmla="*/ 0 h 2612976"/>
                <a:gd name="connsiteX2" fmla="*/ 3093855 w 4400343"/>
                <a:gd name="connsiteY2" fmla="*/ 0 h 2612976"/>
                <a:gd name="connsiteX3" fmla="*/ 4400343 w 4400343"/>
                <a:gd name="connsiteY3" fmla="*/ 1306488 h 2612976"/>
                <a:gd name="connsiteX4" fmla="*/ 3093855 w 4400343"/>
                <a:gd name="connsiteY4" fmla="*/ 2612976 h 261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0343" h="2612976">
                  <a:moveTo>
                    <a:pt x="0" y="2612976"/>
                  </a:moveTo>
                  <a:lnTo>
                    <a:pt x="0" y="0"/>
                  </a:lnTo>
                  <a:lnTo>
                    <a:pt x="3093855" y="0"/>
                  </a:lnTo>
                  <a:cubicBezTo>
                    <a:pt x="3815408" y="0"/>
                    <a:pt x="4400343" y="584935"/>
                    <a:pt x="4400343" y="1306488"/>
                  </a:cubicBezTo>
                  <a:cubicBezTo>
                    <a:pt x="4400343" y="2028041"/>
                    <a:pt x="3815408" y="2612976"/>
                    <a:pt x="3093855" y="2612976"/>
                  </a:cubicBezTo>
                  <a:close/>
                </a:path>
              </a:pathLst>
            </a:custGeom>
            <a:gradFill>
              <a:gsLst>
                <a:gs pos="0">
                  <a:srgbClr val="8E040D"/>
                </a:gs>
                <a:gs pos="100000">
                  <a:srgbClr val="E40613"/>
                </a:gs>
              </a:gsLst>
              <a:lin ang="10800000" scaled="0"/>
            </a:gradFill>
            <a:ln w="25400">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p:cNvGrpSpPr>
              <a:grpSpLocks noChangeAspect="1"/>
            </p:cNvGrpSpPr>
            <p:nvPr/>
          </p:nvGrpSpPr>
          <p:grpSpPr>
            <a:xfrm>
              <a:off x="583589" y="1834933"/>
              <a:ext cx="2323999" cy="2323999"/>
              <a:chOff x="3393105" y="2094170"/>
              <a:chExt cx="2664367" cy="2664367"/>
            </a:xfrm>
          </p:grpSpPr>
          <p:sp>
            <p:nvSpPr>
              <p:cNvPr id="9" name="椭圆 8"/>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圆角矩形 10"/>
              <p:cNvSpPr/>
              <p:nvPr/>
            </p:nvSpPr>
            <p:spPr>
              <a:xfrm>
                <a:off x="3655434" y="2332885"/>
                <a:ext cx="2167846" cy="216784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29" name="Picture 2" descr="E:\Hou\信息化建设\web\校徽相关\xjtu.png"/>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l="-463" t="76636" r="53439"/>
            <a:stretch/>
          </p:blipFill>
          <p:spPr bwMode="auto">
            <a:xfrm>
              <a:off x="579253" y="503503"/>
              <a:ext cx="2332671" cy="651529"/>
            </a:xfrm>
            <a:prstGeom prst="rect">
              <a:avLst/>
            </a:prstGeom>
            <a:noFill/>
            <a:extLst>
              <a:ext uri="{909E8E84-426E-40DD-AFC4-6F175D3DCCD1}">
                <a14:hiddenFill xmlns:a14="http://schemas.microsoft.com/office/drawing/2010/main">
                  <a:solidFill>
                    <a:srgbClr val="FFFFFF"/>
                  </a:solidFill>
                </a14:hiddenFill>
              </a:ext>
            </a:extLst>
          </p:spPr>
        </p:pic>
        <p:pic>
          <p:nvPicPr>
            <p:cNvPr id="38" name="图片 37"/>
            <p:cNvPicPr>
              <a:picLocks noChangeAspect="1"/>
            </p:cNvPicPr>
            <p:nvPr/>
          </p:nvPicPr>
          <p:blipFill>
            <a:blip r:embed="rId4" cstate="print">
              <a:extLst>
                <a:ext uri="{28A0092B-C50C-407E-A947-70E740481C1C}">
                  <a14:useLocalDpi xmlns:a14="http://schemas.microsoft.com/office/drawing/2010/main" val="0"/>
                </a:ext>
              </a:extLst>
            </a:blip>
            <a:srcRect l="17787" t="7404" r="17787" b="7404"/>
            <a:stretch>
              <a:fillRect/>
            </a:stretch>
          </p:blipFill>
          <p:spPr>
            <a:xfrm>
              <a:off x="884497" y="2135841"/>
              <a:ext cx="1722182" cy="1722182"/>
            </a:xfrm>
            <a:custGeom>
              <a:avLst/>
              <a:gdLst>
                <a:gd name="connsiteX0" fmla="*/ 1944000 w 3888000"/>
                <a:gd name="connsiteY0" fmla="*/ 0 h 3888000"/>
                <a:gd name="connsiteX1" fmla="*/ 3888000 w 3888000"/>
                <a:gd name="connsiteY1" fmla="*/ 1944000 h 3888000"/>
                <a:gd name="connsiteX2" fmla="*/ 1944000 w 3888000"/>
                <a:gd name="connsiteY2" fmla="*/ 3888000 h 3888000"/>
                <a:gd name="connsiteX3" fmla="*/ 0 w 3888000"/>
                <a:gd name="connsiteY3" fmla="*/ 1944000 h 3888000"/>
                <a:gd name="connsiteX4" fmla="*/ 1944000 w 3888000"/>
                <a:gd name="connsiteY4" fmla="*/ 0 h 38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0" h="3888000">
                  <a:moveTo>
                    <a:pt x="1944000" y="0"/>
                  </a:moveTo>
                  <a:cubicBezTo>
                    <a:pt x="3017642" y="0"/>
                    <a:pt x="3888000" y="870358"/>
                    <a:pt x="3888000" y="1944000"/>
                  </a:cubicBezTo>
                  <a:cubicBezTo>
                    <a:pt x="3888000" y="3017642"/>
                    <a:pt x="3017642" y="3888000"/>
                    <a:pt x="1944000" y="3888000"/>
                  </a:cubicBezTo>
                  <a:cubicBezTo>
                    <a:pt x="870358" y="3888000"/>
                    <a:pt x="0" y="3017642"/>
                    <a:pt x="0" y="1944000"/>
                  </a:cubicBezTo>
                  <a:cubicBezTo>
                    <a:pt x="0" y="870358"/>
                    <a:pt x="870358" y="0"/>
                    <a:pt x="1944000" y="0"/>
                  </a:cubicBezTo>
                  <a:close/>
                </a:path>
              </a:pathLst>
            </a:custGeom>
          </p:spPr>
        </p:pic>
      </p:grpSp>
      <p:sp>
        <p:nvSpPr>
          <p:cNvPr id="20" name="矩形 19"/>
          <p:cNvSpPr/>
          <p:nvPr/>
        </p:nvSpPr>
        <p:spPr>
          <a:xfrm>
            <a:off x="3442258" y="1649568"/>
            <a:ext cx="4801314" cy="707886"/>
          </a:xfrm>
          <a:prstGeom prst="rect">
            <a:avLst/>
          </a:prstGeom>
        </p:spPr>
        <p:txBody>
          <a:bodyPr wrap="none">
            <a:spAutoFit/>
          </a:bodyPr>
          <a:lstStyle/>
          <a:p>
            <a:r>
              <a:rPr lang="zh-CN" altLang="en-US" sz="4000" b="1" dirty="0">
                <a:latin typeface="微软雅黑" panose="020B0503020204020204" pitchFamily="34" charset="-122"/>
                <a:ea typeface="微软雅黑" panose="020B0503020204020204" pitchFamily="34" charset="-122"/>
              </a:rPr>
              <a:t>十二导联心电图简介</a:t>
            </a:r>
          </a:p>
        </p:txBody>
      </p:sp>
      <p:sp>
        <p:nvSpPr>
          <p:cNvPr id="21" name="文本框 20"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a:extLst>
              <a:ext uri="{FF2B5EF4-FFF2-40B4-BE49-F238E27FC236}">
                <a16:creationId xmlns:a16="http://schemas.microsoft.com/office/drawing/2014/main" id="{E5C82D16-3EE7-47C5-B758-59FAC90078C0}"/>
              </a:ext>
            </a:extLst>
          </p:cNvPr>
          <p:cNvSpPr txBox="1"/>
          <p:nvPr/>
        </p:nvSpPr>
        <p:spPr>
          <a:xfrm>
            <a:off x="3766838" y="2654994"/>
            <a:ext cx="4650173" cy="954107"/>
          </a:xfrm>
          <a:prstGeom prst="rect">
            <a:avLst/>
          </a:prstGeom>
          <a:noFill/>
        </p:spPr>
        <p:txBody>
          <a:bodyPr wrap="square" rtlCol="0">
            <a:spAutoFit/>
          </a:bodyPr>
          <a:lstStyle/>
          <a:p>
            <a:pPr defTabSz="1218565">
              <a:defRPr/>
            </a:pPr>
            <a:r>
              <a:rPr lang="zh-CN" altLang="en-US" sz="2800" b="1" dirty="0">
                <a:gradFill>
                  <a:gsLst>
                    <a:gs pos="0">
                      <a:srgbClr val="E30613"/>
                    </a:gs>
                    <a:gs pos="100000">
                      <a:srgbClr val="81040B"/>
                    </a:gs>
                  </a:gsLst>
                  <a:lin ang="5400000" scaled="1"/>
                </a:gradFill>
                <a:latin typeface="微软雅黑" pitchFamily="34" charset="-122"/>
                <a:ea typeface="微软雅黑" pitchFamily="34" charset="-122"/>
                <a:cs typeface="Kartika" panose="02020503030404060203" pitchFamily="18" charset="0"/>
              </a:rPr>
              <a:t>“与心脏电生理及解剖结构密切相关的物理检查手段”</a:t>
            </a:r>
            <a:endParaRPr lang="en-US" altLang="zh-CN" sz="2800" b="1" dirty="0">
              <a:gradFill>
                <a:gsLst>
                  <a:gs pos="0">
                    <a:srgbClr val="E30613"/>
                  </a:gs>
                  <a:gs pos="100000">
                    <a:srgbClr val="81040B"/>
                  </a:gs>
                </a:gsLst>
                <a:lin ang="5400000" scaled="1"/>
              </a:gradFill>
              <a:latin typeface="微软雅黑" pitchFamily="34" charset="-122"/>
              <a:ea typeface="微软雅黑" pitchFamily="34" charset="-122"/>
              <a:cs typeface="Kartika" panose="02020503030404060203"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地图上有字&#10;&#10;描述已自动生成">
            <a:extLst>
              <a:ext uri="{FF2B5EF4-FFF2-40B4-BE49-F238E27FC236}">
                <a16:creationId xmlns:a16="http://schemas.microsoft.com/office/drawing/2014/main" id="{DC26749C-416A-4C18-9EAE-CF18C7EBE3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046" y="1188462"/>
            <a:ext cx="7365907" cy="3145557"/>
          </a:xfrm>
          <a:prstGeom prst="rect">
            <a:avLst/>
          </a:prstGeom>
        </p:spPr>
      </p:pic>
      <p:pic>
        <p:nvPicPr>
          <p:cNvPr id="14" name="图片 13" descr="地图上有字&#10;&#10;描述已自动生成">
            <a:extLst>
              <a:ext uri="{FF2B5EF4-FFF2-40B4-BE49-F238E27FC236}">
                <a16:creationId xmlns:a16="http://schemas.microsoft.com/office/drawing/2014/main" id="{9AEED139-0644-4604-8CAE-7E8BBD83C9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1612" y="4362905"/>
            <a:ext cx="2633663" cy="2289072"/>
          </a:xfrm>
          <a:prstGeom prst="rect">
            <a:avLst/>
          </a:prstGeom>
        </p:spPr>
      </p:pic>
      <p:sp>
        <p:nvSpPr>
          <p:cNvPr id="16" name="文本框 15">
            <a:extLst>
              <a:ext uri="{FF2B5EF4-FFF2-40B4-BE49-F238E27FC236}">
                <a16:creationId xmlns:a16="http://schemas.microsoft.com/office/drawing/2014/main" id="{F4AF0DF7-4D06-4B7D-A48B-7CC9F7BC2180}"/>
              </a:ext>
            </a:extLst>
          </p:cNvPr>
          <p:cNvSpPr txBox="1"/>
          <p:nvPr/>
        </p:nvSpPr>
        <p:spPr>
          <a:xfrm>
            <a:off x="4383081" y="4509058"/>
            <a:ext cx="3871872" cy="646331"/>
          </a:xfrm>
          <a:prstGeom prst="rect">
            <a:avLst/>
          </a:prstGeom>
          <a:noFill/>
        </p:spPr>
        <p:txBody>
          <a:bodyPr wrap="square" rtlCol="0">
            <a:spAutoFit/>
          </a:bodyPr>
          <a:lstStyle/>
          <a:p>
            <a:r>
              <a:rPr lang="en-US" altLang="zh-CN" dirty="0"/>
              <a:t>1.</a:t>
            </a:r>
            <a:r>
              <a:rPr lang="zh-CN" altLang="en-US" dirty="0"/>
              <a:t>钙离子通道开放产生</a:t>
            </a:r>
            <a:r>
              <a:rPr lang="en-US" altLang="zh-CN" dirty="0"/>
              <a:t>2</a:t>
            </a:r>
            <a:r>
              <a:rPr lang="zh-CN" altLang="en-US" dirty="0"/>
              <a:t>期平台期。这一特征使心肌细胞不应期显著延长</a:t>
            </a:r>
          </a:p>
        </p:txBody>
      </p:sp>
      <p:sp>
        <p:nvSpPr>
          <p:cNvPr id="18" name="文本框 17">
            <a:extLst>
              <a:ext uri="{FF2B5EF4-FFF2-40B4-BE49-F238E27FC236}">
                <a16:creationId xmlns:a16="http://schemas.microsoft.com/office/drawing/2014/main" id="{FF5F89A0-DF54-4D0B-8D77-D7DB6AB0B9DE}"/>
              </a:ext>
            </a:extLst>
          </p:cNvPr>
          <p:cNvSpPr txBox="1"/>
          <p:nvPr/>
        </p:nvSpPr>
        <p:spPr>
          <a:xfrm>
            <a:off x="4383081" y="5448611"/>
            <a:ext cx="3871872" cy="923330"/>
          </a:xfrm>
          <a:prstGeom prst="rect">
            <a:avLst/>
          </a:prstGeom>
          <a:noFill/>
        </p:spPr>
        <p:txBody>
          <a:bodyPr wrap="square" rtlCol="0">
            <a:spAutoFit/>
          </a:bodyPr>
          <a:lstStyle/>
          <a:p>
            <a:r>
              <a:rPr lang="en-US" altLang="zh-CN" dirty="0"/>
              <a:t>1.</a:t>
            </a:r>
            <a:r>
              <a:rPr lang="zh-CN" altLang="en-US" dirty="0"/>
              <a:t>窦房结</a:t>
            </a:r>
            <a:r>
              <a:rPr lang="en-US" altLang="zh-CN" dirty="0"/>
              <a:t>P</a:t>
            </a:r>
            <a:r>
              <a:rPr lang="zh-CN" altLang="en-US" dirty="0"/>
              <a:t>细胞存在微弱但持续的</a:t>
            </a:r>
            <a:r>
              <a:rPr lang="en-US" altLang="zh-CN" dirty="0"/>
              <a:t>I</a:t>
            </a:r>
            <a:r>
              <a:rPr lang="en-US" altLang="zh-CN" sz="1100" dirty="0"/>
              <a:t>f</a:t>
            </a:r>
            <a:r>
              <a:rPr lang="zh-CN" altLang="en-US" dirty="0"/>
              <a:t>电流，导致细胞不断的去极化，反复发生动作电位。既拥有“自律性”。</a:t>
            </a:r>
          </a:p>
        </p:txBody>
      </p:sp>
      <p:sp>
        <p:nvSpPr>
          <p:cNvPr id="19" name="文本框 18">
            <a:extLst>
              <a:ext uri="{FF2B5EF4-FFF2-40B4-BE49-F238E27FC236}">
                <a16:creationId xmlns:a16="http://schemas.microsoft.com/office/drawing/2014/main" id="{F9B5F8BC-2E52-4E44-85C8-C54F70AC03CE}"/>
              </a:ext>
            </a:extLst>
          </p:cNvPr>
          <p:cNvSpPr txBox="1"/>
          <p:nvPr/>
        </p:nvSpPr>
        <p:spPr>
          <a:xfrm>
            <a:off x="941375" y="272323"/>
            <a:ext cx="5519460"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三、心肌组织生物电现象特点</a:t>
            </a:r>
          </a:p>
        </p:txBody>
      </p:sp>
    </p:spTree>
    <p:extLst>
      <p:ext uri="{BB962C8B-B14F-4D97-AF65-F5344CB8AC3E}">
        <p14:creationId xmlns:p14="http://schemas.microsoft.com/office/powerpoint/2010/main" val="2679508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365381"/>
            <a:ext cx="9144000" cy="102841"/>
          </a:xfrm>
          <a:prstGeom prst="rect">
            <a:avLst/>
          </a:prstGeom>
          <a:gradFill>
            <a:gsLst>
              <a:gs pos="0">
                <a:srgbClr val="E30613"/>
              </a:gs>
              <a:gs pos="100000">
                <a:srgbClr val="81040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组合 105"/>
          <p:cNvGrpSpPr/>
          <p:nvPr/>
        </p:nvGrpSpPr>
        <p:grpSpPr>
          <a:xfrm>
            <a:off x="3901506" y="3838139"/>
            <a:ext cx="3856500" cy="1208703"/>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文本框 106"/>
          <p:cNvSpPr txBox="1"/>
          <p:nvPr/>
        </p:nvSpPr>
        <p:spPr>
          <a:xfrm>
            <a:off x="4347235" y="4210611"/>
            <a:ext cx="2954655" cy="461665"/>
          </a:xfrm>
          <a:prstGeom prst="rect">
            <a:avLst/>
          </a:prstGeom>
          <a:noFill/>
        </p:spPr>
        <p:txBody>
          <a:bodyPr wrap="none" rtlCol="0">
            <a:spAutoFit/>
          </a:bodyPr>
          <a:lstStyle/>
          <a:p>
            <a:r>
              <a:rPr lang="zh-CN" altLang="en-US" sz="2400" b="1" dirty="0">
                <a:solidFill>
                  <a:schemeClr val="bg2">
                    <a:lumMod val="25000"/>
                  </a:schemeClr>
                </a:solidFill>
                <a:latin typeface="微软雅黑" pitchFamily="34" charset="-122"/>
                <a:ea typeface="微软雅黑" pitchFamily="34" charset="-122"/>
              </a:rPr>
              <a:t>心脏传导结构及功能</a:t>
            </a:r>
            <a:endParaRPr lang="zh-CN" altLang="en-US" sz="2400" dirty="0">
              <a:solidFill>
                <a:schemeClr val="bg2">
                  <a:lumMod val="25000"/>
                </a:schemeClr>
              </a:solidFill>
              <a:latin typeface="微软雅黑" pitchFamily="34" charset="-122"/>
              <a:ea typeface="微软雅黑"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6963"/>
            <a:ext cx="9144000" cy="1828800"/>
          </a:xfrm>
          <a:prstGeom prst="rect">
            <a:avLst/>
          </a:prstGeom>
        </p:spPr>
      </p:pic>
      <p:grpSp>
        <p:nvGrpSpPr>
          <p:cNvPr id="16" name="组合 15"/>
          <p:cNvGrpSpPr>
            <a:grpSpLocks noChangeAspect="1"/>
          </p:cNvGrpSpPr>
          <p:nvPr/>
        </p:nvGrpSpPr>
        <p:grpSpPr>
          <a:xfrm>
            <a:off x="708753" y="2932759"/>
            <a:ext cx="2484000" cy="2484000"/>
            <a:chOff x="836778" y="1675054"/>
            <a:chExt cx="2004782" cy="2673043"/>
          </a:xfrm>
        </p:grpSpPr>
        <p:sp>
          <p:nvSpPr>
            <p:cNvPr id="17" name="椭圆 16"/>
            <p:cNvSpPr/>
            <p:nvPr/>
          </p:nvSpPr>
          <p:spPr>
            <a:xfrm>
              <a:off x="836778" y="1675054"/>
              <a:ext cx="2004782" cy="2673043"/>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8" name="组合 17"/>
            <p:cNvGrpSpPr/>
            <p:nvPr/>
          </p:nvGrpSpPr>
          <p:grpSpPr>
            <a:xfrm>
              <a:off x="1034165" y="1914547"/>
              <a:ext cx="1631179" cy="2174905"/>
              <a:chOff x="3739822" y="2440887"/>
              <a:chExt cx="1970936" cy="1970936"/>
            </a:xfrm>
          </p:grpSpPr>
          <p:sp>
            <p:nvSpPr>
              <p:cNvPr id="19" name="圆角矩形 1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椭圆 19"/>
              <p:cNvSpPr>
                <a:spLocks noChangeAspect="1"/>
              </p:cNvSpPr>
              <p:nvPr/>
            </p:nvSpPr>
            <p:spPr>
              <a:xfrm>
                <a:off x="3837054" y="2549460"/>
                <a:ext cx="1776466" cy="1776466"/>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8000" dirty="0">
                  <a:latin typeface="Arial Black" panose="020B0A04020102020204" pitchFamily="34" charset="0"/>
                </a:endParaRPr>
              </a:p>
            </p:txBody>
          </p:sp>
        </p:grpSp>
      </p:grpSp>
      <p:sp>
        <p:nvSpPr>
          <p:cNvPr id="3" name="矩形 2"/>
          <p:cNvSpPr/>
          <p:nvPr/>
        </p:nvSpPr>
        <p:spPr>
          <a:xfrm>
            <a:off x="1187049" y="3548892"/>
            <a:ext cx="1553631" cy="1323439"/>
          </a:xfrm>
          <a:prstGeom prst="rect">
            <a:avLst/>
          </a:prstGeom>
        </p:spPr>
        <p:txBody>
          <a:bodyPr wrap="none">
            <a:spAutoFit/>
          </a:bodyPr>
          <a:lstStyle/>
          <a:p>
            <a:pPr algn="ctr"/>
            <a:r>
              <a:rPr lang="en-US" altLang="zh-CN" sz="8000" dirty="0">
                <a:solidFill>
                  <a:schemeClr val="bg1"/>
                </a:solidFill>
                <a:latin typeface="Arial Black" panose="020B0A04020102020204" pitchFamily="34" charset="0"/>
              </a:rPr>
              <a:t>02</a:t>
            </a:r>
            <a:endParaRPr lang="zh-CN" altLang="en-US" sz="8000" dirty="0">
              <a:solidFill>
                <a:schemeClr val="bg1"/>
              </a:solidFill>
              <a:latin typeface="Arial Black" panose="020B0A04020102020204" pitchFamily="34" charset="0"/>
            </a:endParaRPr>
          </a:p>
        </p:txBody>
      </p:sp>
      <p:pic>
        <p:nvPicPr>
          <p:cNvPr id="2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99951" y="237148"/>
            <a:ext cx="2674751" cy="74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7886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4698722"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一、心脏电信号传导结构</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图片包含 游戏机, 钟表&#10;&#10;描述已自动生成">
            <a:extLst>
              <a:ext uri="{FF2B5EF4-FFF2-40B4-BE49-F238E27FC236}">
                <a16:creationId xmlns:a16="http://schemas.microsoft.com/office/drawing/2014/main" id="{BE4FDC7F-7093-46D7-A282-FCA2E942F8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206" y="1317263"/>
            <a:ext cx="6303970" cy="4727978"/>
          </a:xfrm>
          <a:prstGeom prst="rect">
            <a:avLst/>
          </a:prstGeom>
        </p:spPr>
      </p:pic>
      <p:sp>
        <p:nvSpPr>
          <p:cNvPr id="11" name="流程图: 接点 10">
            <a:extLst>
              <a:ext uri="{FF2B5EF4-FFF2-40B4-BE49-F238E27FC236}">
                <a16:creationId xmlns:a16="http://schemas.microsoft.com/office/drawing/2014/main" id="{E1114DF2-E193-4B67-B967-F8EE0A4F4701}"/>
              </a:ext>
            </a:extLst>
          </p:cNvPr>
          <p:cNvSpPr/>
          <p:nvPr/>
        </p:nvSpPr>
        <p:spPr>
          <a:xfrm>
            <a:off x="7443602" y="2028825"/>
            <a:ext cx="342900" cy="352425"/>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highlight>
                <a:srgbClr val="FFFF00"/>
              </a:highlight>
            </a:endParaRPr>
          </a:p>
        </p:txBody>
      </p:sp>
      <p:sp>
        <p:nvSpPr>
          <p:cNvPr id="20" name="流程图: 接点 19">
            <a:extLst>
              <a:ext uri="{FF2B5EF4-FFF2-40B4-BE49-F238E27FC236}">
                <a16:creationId xmlns:a16="http://schemas.microsoft.com/office/drawing/2014/main" id="{AB2AF578-C3DA-4AEA-A538-86D16BE686D4}"/>
              </a:ext>
            </a:extLst>
          </p:cNvPr>
          <p:cNvSpPr/>
          <p:nvPr/>
        </p:nvSpPr>
        <p:spPr>
          <a:xfrm>
            <a:off x="7443602" y="2978365"/>
            <a:ext cx="342900" cy="352425"/>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highlight>
                <a:srgbClr val="FFFF00"/>
              </a:highlight>
            </a:endParaRPr>
          </a:p>
        </p:txBody>
      </p:sp>
      <p:cxnSp>
        <p:nvCxnSpPr>
          <p:cNvPr id="14" name="直接连接符 13">
            <a:extLst>
              <a:ext uri="{FF2B5EF4-FFF2-40B4-BE49-F238E27FC236}">
                <a16:creationId xmlns:a16="http://schemas.microsoft.com/office/drawing/2014/main" id="{79B2964E-DBE0-4938-A234-F628CE5A7EE7}"/>
              </a:ext>
            </a:extLst>
          </p:cNvPr>
          <p:cNvCxnSpPr/>
          <p:nvPr/>
        </p:nvCxnSpPr>
        <p:spPr>
          <a:xfrm>
            <a:off x="7615052" y="3330790"/>
            <a:ext cx="0" cy="63817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21DEDEA9-BEB0-4E05-88EF-2C20A040494B}"/>
              </a:ext>
            </a:extLst>
          </p:cNvPr>
          <p:cNvCxnSpPr/>
          <p:nvPr/>
        </p:nvCxnSpPr>
        <p:spPr>
          <a:xfrm flipH="1">
            <a:off x="7272152" y="3978329"/>
            <a:ext cx="3429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C8E877C-5C5A-4C82-8A23-93D52A32C77F}"/>
              </a:ext>
            </a:extLst>
          </p:cNvPr>
          <p:cNvCxnSpPr/>
          <p:nvPr/>
        </p:nvCxnSpPr>
        <p:spPr>
          <a:xfrm>
            <a:off x="7615052" y="3971764"/>
            <a:ext cx="4191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DCDC995A-88BF-45B9-80A5-4AFE46EC2D81}"/>
              </a:ext>
            </a:extLst>
          </p:cNvPr>
          <p:cNvCxnSpPr>
            <a:stCxn id="11" idx="4"/>
            <a:endCxn id="20" idx="0"/>
          </p:cNvCxnSpPr>
          <p:nvPr/>
        </p:nvCxnSpPr>
        <p:spPr>
          <a:xfrm>
            <a:off x="7615052" y="2381250"/>
            <a:ext cx="0" cy="597115"/>
          </a:xfrm>
          <a:prstGeom prst="straightConnector1">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8" name="文本框 27">
            <a:extLst>
              <a:ext uri="{FF2B5EF4-FFF2-40B4-BE49-F238E27FC236}">
                <a16:creationId xmlns:a16="http://schemas.microsoft.com/office/drawing/2014/main" id="{41FCE156-8EAC-4E20-AE23-A5A9F20EE7E3}"/>
              </a:ext>
            </a:extLst>
          </p:cNvPr>
          <p:cNvSpPr txBox="1"/>
          <p:nvPr/>
        </p:nvSpPr>
        <p:spPr>
          <a:xfrm>
            <a:off x="7862131" y="2028825"/>
            <a:ext cx="881247" cy="369332"/>
          </a:xfrm>
          <a:prstGeom prst="rect">
            <a:avLst/>
          </a:prstGeom>
          <a:noFill/>
        </p:spPr>
        <p:txBody>
          <a:bodyPr wrap="square" rtlCol="0">
            <a:spAutoFit/>
          </a:bodyPr>
          <a:lstStyle/>
          <a:p>
            <a:r>
              <a:rPr lang="zh-CN" altLang="en-US" dirty="0"/>
              <a:t>窦房结</a:t>
            </a:r>
          </a:p>
        </p:txBody>
      </p:sp>
      <p:sp>
        <p:nvSpPr>
          <p:cNvPr id="29" name="文本框 28">
            <a:extLst>
              <a:ext uri="{FF2B5EF4-FFF2-40B4-BE49-F238E27FC236}">
                <a16:creationId xmlns:a16="http://schemas.microsoft.com/office/drawing/2014/main" id="{986D7859-AA9F-48B0-95C7-6B3067D88B4A}"/>
              </a:ext>
            </a:extLst>
          </p:cNvPr>
          <p:cNvSpPr txBox="1"/>
          <p:nvPr/>
        </p:nvSpPr>
        <p:spPr>
          <a:xfrm>
            <a:off x="7862131" y="3006859"/>
            <a:ext cx="881247" cy="369332"/>
          </a:xfrm>
          <a:prstGeom prst="rect">
            <a:avLst/>
          </a:prstGeom>
          <a:noFill/>
        </p:spPr>
        <p:txBody>
          <a:bodyPr wrap="square" rtlCol="0">
            <a:spAutoFit/>
          </a:bodyPr>
          <a:lstStyle/>
          <a:p>
            <a:r>
              <a:rPr lang="zh-CN" altLang="en-US" dirty="0"/>
              <a:t>房室结</a:t>
            </a:r>
          </a:p>
        </p:txBody>
      </p:sp>
      <p:sp>
        <p:nvSpPr>
          <p:cNvPr id="30" name="文本框 29">
            <a:extLst>
              <a:ext uri="{FF2B5EF4-FFF2-40B4-BE49-F238E27FC236}">
                <a16:creationId xmlns:a16="http://schemas.microsoft.com/office/drawing/2014/main" id="{DF2060A3-88C3-487F-896B-171E282AD5D9}"/>
              </a:ext>
            </a:extLst>
          </p:cNvPr>
          <p:cNvSpPr txBox="1"/>
          <p:nvPr/>
        </p:nvSpPr>
        <p:spPr>
          <a:xfrm>
            <a:off x="7862131" y="3466611"/>
            <a:ext cx="881247" cy="369332"/>
          </a:xfrm>
          <a:prstGeom prst="rect">
            <a:avLst/>
          </a:prstGeom>
          <a:noFill/>
        </p:spPr>
        <p:txBody>
          <a:bodyPr wrap="square" rtlCol="0">
            <a:spAutoFit/>
          </a:bodyPr>
          <a:lstStyle/>
          <a:p>
            <a:r>
              <a:rPr lang="zh-CN" altLang="en-US" dirty="0"/>
              <a:t>房室束</a:t>
            </a:r>
          </a:p>
        </p:txBody>
      </p:sp>
      <p:sp>
        <p:nvSpPr>
          <p:cNvPr id="31" name="文本框 30">
            <a:extLst>
              <a:ext uri="{FF2B5EF4-FFF2-40B4-BE49-F238E27FC236}">
                <a16:creationId xmlns:a16="http://schemas.microsoft.com/office/drawing/2014/main" id="{C2ED0F56-14E2-4DA8-BF44-AD5C3FD25FDF}"/>
              </a:ext>
            </a:extLst>
          </p:cNvPr>
          <p:cNvSpPr txBox="1"/>
          <p:nvPr/>
        </p:nvSpPr>
        <p:spPr>
          <a:xfrm>
            <a:off x="7748502" y="3989427"/>
            <a:ext cx="1174050" cy="369332"/>
          </a:xfrm>
          <a:prstGeom prst="rect">
            <a:avLst/>
          </a:prstGeom>
          <a:noFill/>
        </p:spPr>
        <p:txBody>
          <a:bodyPr wrap="square" rtlCol="0">
            <a:spAutoFit/>
          </a:bodyPr>
          <a:lstStyle/>
          <a:p>
            <a:r>
              <a:rPr lang="zh-CN" altLang="en-US" dirty="0"/>
              <a:t>左右束支</a:t>
            </a:r>
          </a:p>
        </p:txBody>
      </p:sp>
      <p:cxnSp>
        <p:nvCxnSpPr>
          <p:cNvPr id="41" name="直接连接符 40">
            <a:extLst>
              <a:ext uri="{FF2B5EF4-FFF2-40B4-BE49-F238E27FC236}">
                <a16:creationId xmlns:a16="http://schemas.microsoft.com/office/drawing/2014/main" id="{EA6C9887-9339-46D5-B16F-2BD42F02E303}"/>
              </a:ext>
            </a:extLst>
          </p:cNvPr>
          <p:cNvCxnSpPr/>
          <p:nvPr/>
        </p:nvCxnSpPr>
        <p:spPr>
          <a:xfrm flipH="1">
            <a:off x="6865524" y="4590400"/>
            <a:ext cx="3429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93C2C83-9C3E-415A-AB45-A6B1DD34DD91}"/>
              </a:ext>
            </a:extLst>
          </p:cNvPr>
          <p:cNvCxnSpPr/>
          <p:nvPr/>
        </p:nvCxnSpPr>
        <p:spPr>
          <a:xfrm flipH="1">
            <a:off x="7017924" y="4742800"/>
            <a:ext cx="3429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510809B-D7A6-41A0-9469-ACC09C7DA63D}"/>
              </a:ext>
            </a:extLst>
          </p:cNvPr>
          <p:cNvCxnSpPr/>
          <p:nvPr/>
        </p:nvCxnSpPr>
        <p:spPr>
          <a:xfrm flipH="1">
            <a:off x="7170324" y="4895200"/>
            <a:ext cx="3429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BF44A30-07E6-4D97-80DF-3E56D0CBC67E}"/>
              </a:ext>
            </a:extLst>
          </p:cNvPr>
          <p:cNvCxnSpPr/>
          <p:nvPr/>
        </p:nvCxnSpPr>
        <p:spPr>
          <a:xfrm>
            <a:off x="6901522" y="4819000"/>
            <a:ext cx="4191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78A22252-FF95-4895-8A7C-831D3C8E89AE}"/>
              </a:ext>
            </a:extLst>
          </p:cNvPr>
          <p:cNvCxnSpPr/>
          <p:nvPr/>
        </p:nvCxnSpPr>
        <p:spPr>
          <a:xfrm>
            <a:off x="6939622" y="4634904"/>
            <a:ext cx="4191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0D2CFF7E-A40C-41AF-94D0-DEBE6BD73C75}"/>
              </a:ext>
            </a:extLst>
          </p:cNvPr>
          <p:cNvCxnSpPr/>
          <p:nvPr/>
        </p:nvCxnSpPr>
        <p:spPr>
          <a:xfrm>
            <a:off x="7053922" y="4542775"/>
            <a:ext cx="4191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08C6F0CE-4F49-46F4-B535-71A7404057CE}"/>
              </a:ext>
            </a:extLst>
          </p:cNvPr>
          <p:cNvCxnSpPr/>
          <p:nvPr/>
        </p:nvCxnSpPr>
        <p:spPr>
          <a:xfrm>
            <a:off x="7138702" y="4423713"/>
            <a:ext cx="4191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FDDA296D-94B9-4063-A364-4260B70A4EAA}"/>
              </a:ext>
            </a:extLst>
          </p:cNvPr>
          <p:cNvCxnSpPr/>
          <p:nvPr/>
        </p:nvCxnSpPr>
        <p:spPr>
          <a:xfrm flipH="1">
            <a:off x="7916432" y="4667250"/>
            <a:ext cx="3429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24B5E66-B50F-448C-B76A-8155254D691B}"/>
              </a:ext>
            </a:extLst>
          </p:cNvPr>
          <p:cNvCxnSpPr/>
          <p:nvPr/>
        </p:nvCxnSpPr>
        <p:spPr>
          <a:xfrm flipH="1">
            <a:off x="8068832" y="4819650"/>
            <a:ext cx="3429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419E585F-B08D-4890-8F16-7E48C140E043}"/>
              </a:ext>
            </a:extLst>
          </p:cNvPr>
          <p:cNvCxnSpPr/>
          <p:nvPr/>
        </p:nvCxnSpPr>
        <p:spPr>
          <a:xfrm flipH="1">
            <a:off x="8221232" y="4972050"/>
            <a:ext cx="3429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857EC226-CA1A-4738-9338-93D736B2AAA9}"/>
              </a:ext>
            </a:extLst>
          </p:cNvPr>
          <p:cNvCxnSpPr/>
          <p:nvPr/>
        </p:nvCxnSpPr>
        <p:spPr>
          <a:xfrm>
            <a:off x="7952430" y="4895850"/>
            <a:ext cx="4191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9FF5233-0F1A-49DD-A302-84F94ED13272}"/>
              </a:ext>
            </a:extLst>
          </p:cNvPr>
          <p:cNvCxnSpPr/>
          <p:nvPr/>
        </p:nvCxnSpPr>
        <p:spPr>
          <a:xfrm>
            <a:off x="7990530" y="4711754"/>
            <a:ext cx="4191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659EE18-E51E-44AB-92C5-E179BED9F373}"/>
              </a:ext>
            </a:extLst>
          </p:cNvPr>
          <p:cNvCxnSpPr/>
          <p:nvPr/>
        </p:nvCxnSpPr>
        <p:spPr>
          <a:xfrm>
            <a:off x="8104830" y="4619625"/>
            <a:ext cx="4191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F65F9C-1253-41F6-9893-A7FCB04E3177}"/>
              </a:ext>
            </a:extLst>
          </p:cNvPr>
          <p:cNvCxnSpPr/>
          <p:nvPr/>
        </p:nvCxnSpPr>
        <p:spPr>
          <a:xfrm>
            <a:off x="8189610" y="4407932"/>
            <a:ext cx="4191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AA2B9CA3-8816-4D8F-8954-3462ADAC0765}"/>
              </a:ext>
            </a:extLst>
          </p:cNvPr>
          <p:cNvSpPr txBox="1"/>
          <p:nvPr/>
        </p:nvSpPr>
        <p:spPr>
          <a:xfrm>
            <a:off x="7055503" y="5507271"/>
            <a:ext cx="1390337" cy="369332"/>
          </a:xfrm>
          <a:prstGeom prst="rect">
            <a:avLst/>
          </a:prstGeom>
          <a:noFill/>
        </p:spPr>
        <p:txBody>
          <a:bodyPr wrap="square" rtlCol="0">
            <a:spAutoFit/>
          </a:bodyPr>
          <a:lstStyle/>
          <a:p>
            <a:r>
              <a:rPr lang="zh-CN" altLang="en-US" dirty="0"/>
              <a:t>浦肯野纤维</a:t>
            </a:r>
          </a:p>
        </p:txBody>
      </p:sp>
      <p:sp>
        <p:nvSpPr>
          <p:cNvPr id="61" name="椭圆 60">
            <a:extLst>
              <a:ext uri="{FF2B5EF4-FFF2-40B4-BE49-F238E27FC236}">
                <a16:creationId xmlns:a16="http://schemas.microsoft.com/office/drawing/2014/main" id="{7B2DFA3D-8A29-425B-8E0E-8555F997A541}"/>
              </a:ext>
            </a:extLst>
          </p:cNvPr>
          <p:cNvSpPr/>
          <p:nvPr/>
        </p:nvSpPr>
        <p:spPr>
          <a:xfrm>
            <a:off x="6939622" y="4619625"/>
            <a:ext cx="1319710" cy="63882"/>
          </a:xfrm>
          <a:prstGeom prst="ellipse">
            <a:avLst/>
          </a:prstGeom>
          <a:solidFill>
            <a:srgbClr val="FF19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6E4C0762-DBD3-400F-B38E-FF5142C1005E}"/>
              </a:ext>
            </a:extLst>
          </p:cNvPr>
          <p:cNvSpPr/>
          <p:nvPr/>
        </p:nvSpPr>
        <p:spPr>
          <a:xfrm>
            <a:off x="6920572" y="4829714"/>
            <a:ext cx="1319710" cy="63882"/>
          </a:xfrm>
          <a:prstGeom prst="ellipse">
            <a:avLst/>
          </a:prstGeom>
          <a:solidFill>
            <a:srgbClr val="FF19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79F15E70-DB70-45D6-9F80-67D09FFD5ACA}"/>
              </a:ext>
            </a:extLst>
          </p:cNvPr>
          <p:cNvSpPr/>
          <p:nvPr/>
        </p:nvSpPr>
        <p:spPr>
          <a:xfrm>
            <a:off x="7253002" y="5010281"/>
            <a:ext cx="1319710" cy="63882"/>
          </a:xfrm>
          <a:prstGeom prst="ellipse">
            <a:avLst/>
          </a:prstGeom>
          <a:solidFill>
            <a:srgbClr val="FF19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F2F1519B-DB4F-4E6F-A80F-5251FF51B6EE}"/>
              </a:ext>
            </a:extLst>
          </p:cNvPr>
          <p:cNvSpPr/>
          <p:nvPr/>
        </p:nvSpPr>
        <p:spPr>
          <a:xfrm>
            <a:off x="7036974" y="5125360"/>
            <a:ext cx="1319710" cy="63882"/>
          </a:xfrm>
          <a:prstGeom prst="ellipse">
            <a:avLst/>
          </a:prstGeom>
          <a:solidFill>
            <a:srgbClr val="FF19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E4043B40-BDD9-47AA-AFD3-17078E3236E1}"/>
              </a:ext>
            </a:extLst>
          </p:cNvPr>
          <p:cNvSpPr/>
          <p:nvPr/>
        </p:nvSpPr>
        <p:spPr>
          <a:xfrm>
            <a:off x="7123127" y="4752975"/>
            <a:ext cx="1319710" cy="63882"/>
          </a:xfrm>
          <a:prstGeom prst="ellipse">
            <a:avLst/>
          </a:prstGeom>
          <a:solidFill>
            <a:srgbClr val="FF19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27531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4698722"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一、心脏电信号传导结构</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卡通人物&#10;&#10;描述已自动生成">
            <a:extLst>
              <a:ext uri="{FF2B5EF4-FFF2-40B4-BE49-F238E27FC236}">
                <a16:creationId xmlns:a16="http://schemas.microsoft.com/office/drawing/2014/main" id="{D5D927EA-0379-47C2-80EC-12F6339FB1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485" y="1152525"/>
            <a:ext cx="5029200" cy="5219700"/>
          </a:xfrm>
          <a:prstGeom prst="rect">
            <a:avLst/>
          </a:prstGeom>
        </p:spPr>
      </p:pic>
      <p:sp>
        <p:nvSpPr>
          <p:cNvPr id="16" name="文本框 15">
            <a:extLst>
              <a:ext uri="{FF2B5EF4-FFF2-40B4-BE49-F238E27FC236}">
                <a16:creationId xmlns:a16="http://schemas.microsoft.com/office/drawing/2014/main" id="{B6859DC1-682E-4356-B748-76966CCED6BC}"/>
              </a:ext>
            </a:extLst>
          </p:cNvPr>
          <p:cNvSpPr txBox="1"/>
          <p:nvPr/>
        </p:nvSpPr>
        <p:spPr>
          <a:xfrm>
            <a:off x="6678606" y="1285875"/>
            <a:ext cx="2295525" cy="1477328"/>
          </a:xfrm>
          <a:prstGeom prst="rect">
            <a:avLst/>
          </a:prstGeom>
          <a:noFill/>
        </p:spPr>
        <p:txBody>
          <a:bodyPr wrap="square" rtlCol="0">
            <a:spAutoFit/>
          </a:bodyPr>
          <a:lstStyle/>
          <a:p>
            <a:r>
              <a:rPr lang="en-US" altLang="zh-CN" dirty="0"/>
              <a:t>1.</a:t>
            </a:r>
            <a:r>
              <a:rPr lang="zh-CN" altLang="en-US" dirty="0"/>
              <a:t>心脏活动电信号的传导一般情况下由窦房结发出。因为他的自律性最强（自动去极化最快）</a:t>
            </a:r>
          </a:p>
        </p:txBody>
      </p:sp>
      <p:sp>
        <p:nvSpPr>
          <p:cNvPr id="18" name="文本框 17">
            <a:extLst>
              <a:ext uri="{FF2B5EF4-FFF2-40B4-BE49-F238E27FC236}">
                <a16:creationId xmlns:a16="http://schemas.microsoft.com/office/drawing/2014/main" id="{F57EF3AD-1E27-4A3B-B719-AD4DFF90500E}"/>
              </a:ext>
            </a:extLst>
          </p:cNvPr>
          <p:cNvSpPr txBox="1"/>
          <p:nvPr/>
        </p:nvSpPr>
        <p:spPr>
          <a:xfrm>
            <a:off x="6678605" y="3160293"/>
            <a:ext cx="2295525" cy="1477328"/>
          </a:xfrm>
          <a:prstGeom prst="rect">
            <a:avLst/>
          </a:prstGeom>
          <a:noFill/>
        </p:spPr>
        <p:txBody>
          <a:bodyPr wrap="square" rtlCol="0">
            <a:spAutoFit/>
          </a:bodyPr>
          <a:lstStyle/>
          <a:p>
            <a:r>
              <a:rPr lang="en-US" altLang="zh-CN" dirty="0"/>
              <a:t>2.</a:t>
            </a:r>
            <a:r>
              <a:rPr lang="zh-CN" altLang="en-US" dirty="0"/>
              <a:t>即使是心室肌等工作细胞也具有传导电信号的能力，但传导速度比浦肯野纤维等传导细胞慢很多。</a:t>
            </a:r>
          </a:p>
        </p:txBody>
      </p:sp>
      <p:sp>
        <p:nvSpPr>
          <p:cNvPr id="19" name="文本框 18">
            <a:extLst>
              <a:ext uri="{FF2B5EF4-FFF2-40B4-BE49-F238E27FC236}">
                <a16:creationId xmlns:a16="http://schemas.microsoft.com/office/drawing/2014/main" id="{F2CFBF06-A617-485B-A5C7-55A4B5A1386B}"/>
              </a:ext>
            </a:extLst>
          </p:cNvPr>
          <p:cNvSpPr txBox="1"/>
          <p:nvPr/>
        </p:nvSpPr>
        <p:spPr>
          <a:xfrm>
            <a:off x="6678605" y="5034711"/>
            <a:ext cx="2295525" cy="1477328"/>
          </a:xfrm>
          <a:prstGeom prst="rect">
            <a:avLst/>
          </a:prstGeom>
          <a:noFill/>
        </p:spPr>
        <p:txBody>
          <a:bodyPr wrap="square" rtlCol="0">
            <a:spAutoFit/>
          </a:bodyPr>
          <a:lstStyle/>
          <a:p>
            <a:r>
              <a:rPr lang="en-US" altLang="zh-CN" dirty="0"/>
              <a:t>3.</a:t>
            </a:r>
            <a:r>
              <a:rPr lang="zh-CN" altLang="en-US" dirty="0"/>
              <a:t>正常情况下，心房和心室之间没有心肌组织直接相连。房室结及房室束是传导电信号的唯一通路</a:t>
            </a:r>
          </a:p>
        </p:txBody>
      </p:sp>
    </p:spTree>
    <p:extLst>
      <p:ext uri="{BB962C8B-B14F-4D97-AF65-F5344CB8AC3E}">
        <p14:creationId xmlns:p14="http://schemas.microsoft.com/office/powerpoint/2010/main" val="2362185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647152"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二、兴奋</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收缩偶联</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50A712B-C5BC-4C78-86AF-4251C42612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485" y="1176154"/>
            <a:ext cx="5085615" cy="4802965"/>
          </a:xfrm>
          <a:prstGeom prst="rect">
            <a:avLst/>
          </a:prstGeom>
        </p:spPr>
      </p:pic>
      <p:sp>
        <p:nvSpPr>
          <p:cNvPr id="13" name="文本框 12">
            <a:extLst>
              <a:ext uri="{FF2B5EF4-FFF2-40B4-BE49-F238E27FC236}">
                <a16:creationId xmlns:a16="http://schemas.microsoft.com/office/drawing/2014/main" id="{B7F84DB8-917E-4D48-BFC3-5DF5119B4D64}"/>
              </a:ext>
            </a:extLst>
          </p:cNvPr>
          <p:cNvSpPr txBox="1"/>
          <p:nvPr/>
        </p:nvSpPr>
        <p:spPr>
          <a:xfrm>
            <a:off x="6678606" y="1285875"/>
            <a:ext cx="2295525" cy="1477328"/>
          </a:xfrm>
          <a:prstGeom prst="rect">
            <a:avLst/>
          </a:prstGeom>
          <a:noFill/>
        </p:spPr>
        <p:txBody>
          <a:bodyPr wrap="square" rtlCol="0">
            <a:spAutoFit/>
          </a:bodyPr>
          <a:lstStyle/>
          <a:p>
            <a:r>
              <a:rPr lang="en-US" altLang="zh-CN" dirty="0"/>
              <a:t>1.</a:t>
            </a:r>
            <a:r>
              <a:rPr lang="zh-CN" altLang="en-US" dirty="0"/>
              <a:t>心肌细胞动作电位触发一系列通道激活，导致心肌细胞内质网中的</a:t>
            </a:r>
            <a:r>
              <a:rPr lang="zh-CN" altLang="en-US" dirty="0">
                <a:solidFill>
                  <a:srgbClr val="FF0000"/>
                </a:solidFill>
              </a:rPr>
              <a:t>钙</a:t>
            </a:r>
            <a:r>
              <a:rPr lang="zh-CN" altLang="en-US" dirty="0"/>
              <a:t>离子释放，产生肌丝滑动（收缩）</a:t>
            </a:r>
          </a:p>
        </p:txBody>
      </p:sp>
    </p:spTree>
    <p:extLst>
      <p:ext uri="{BB962C8B-B14F-4D97-AF65-F5344CB8AC3E}">
        <p14:creationId xmlns:p14="http://schemas.microsoft.com/office/powerpoint/2010/main" val="1689669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877985"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三、基础总结及延伸</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图片包含 游戏机, 钟表&#10;&#10;描述已自动生成">
            <a:extLst>
              <a:ext uri="{FF2B5EF4-FFF2-40B4-BE49-F238E27FC236}">
                <a16:creationId xmlns:a16="http://schemas.microsoft.com/office/drawing/2014/main" id="{C14974E9-78FA-4B35-B50A-804413BC90FE}"/>
              </a:ext>
            </a:extLst>
          </p:cNvPr>
          <p:cNvPicPr>
            <a:picLocks noChangeAspect="1"/>
          </p:cNvPicPr>
          <p:nvPr/>
        </p:nvPicPr>
        <p:blipFill rotWithShape="1">
          <a:blip r:embed="rId4">
            <a:extLst>
              <a:ext uri="{28A0092B-C50C-407E-A947-70E740481C1C}">
                <a14:useLocalDpi xmlns:a14="http://schemas.microsoft.com/office/drawing/2010/main" val="0"/>
              </a:ext>
            </a:extLst>
          </a:blip>
          <a:srcRect l="413" t="2161" r="413" b="2451"/>
          <a:stretch/>
        </p:blipFill>
        <p:spPr>
          <a:xfrm>
            <a:off x="316849" y="1117769"/>
            <a:ext cx="6757652" cy="3152775"/>
          </a:xfrm>
          <a:prstGeom prst="rect">
            <a:avLst/>
          </a:prstGeom>
        </p:spPr>
      </p:pic>
      <p:pic>
        <p:nvPicPr>
          <p:cNvPr id="14" name="图片 13" descr="图片包含 游戏机&#10;&#10;描述已自动生成">
            <a:extLst>
              <a:ext uri="{FF2B5EF4-FFF2-40B4-BE49-F238E27FC236}">
                <a16:creationId xmlns:a16="http://schemas.microsoft.com/office/drawing/2014/main" id="{2CCB5D5C-3B47-4E22-BD17-019203C755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372" y="4445155"/>
            <a:ext cx="6767394" cy="2180343"/>
          </a:xfrm>
          <a:prstGeom prst="rect">
            <a:avLst/>
          </a:prstGeom>
        </p:spPr>
      </p:pic>
      <p:pic>
        <p:nvPicPr>
          <p:cNvPr id="16" name="图片 15" descr="图片包含 文字, 黄色, 小, 绿色&#10;&#10;描述已自动生成">
            <a:extLst>
              <a:ext uri="{FF2B5EF4-FFF2-40B4-BE49-F238E27FC236}">
                <a16:creationId xmlns:a16="http://schemas.microsoft.com/office/drawing/2014/main" id="{DCC69D8C-B388-4A65-83E4-CEC6E935F4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989" y="4445155"/>
            <a:ext cx="6774078" cy="2180343"/>
          </a:xfrm>
          <a:prstGeom prst="rect">
            <a:avLst/>
          </a:prstGeom>
        </p:spPr>
      </p:pic>
      <p:sp>
        <p:nvSpPr>
          <p:cNvPr id="41" name="流程图: 接点 40">
            <a:extLst>
              <a:ext uri="{FF2B5EF4-FFF2-40B4-BE49-F238E27FC236}">
                <a16:creationId xmlns:a16="http://schemas.microsoft.com/office/drawing/2014/main" id="{E6070A03-98D2-43A4-93E1-8EB07823CFAC}"/>
              </a:ext>
            </a:extLst>
          </p:cNvPr>
          <p:cNvSpPr/>
          <p:nvPr/>
        </p:nvSpPr>
        <p:spPr>
          <a:xfrm>
            <a:off x="7665050" y="2024761"/>
            <a:ext cx="342900" cy="352425"/>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highlight>
                <a:srgbClr val="FFFF00"/>
              </a:highlight>
            </a:endParaRPr>
          </a:p>
        </p:txBody>
      </p:sp>
      <p:sp>
        <p:nvSpPr>
          <p:cNvPr id="42" name="流程图: 接点 41">
            <a:extLst>
              <a:ext uri="{FF2B5EF4-FFF2-40B4-BE49-F238E27FC236}">
                <a16:creationId xmlns:a16="http://schemas.microsoft.com/office/drawing/2014/main" id="{6111A923-25C1-4468-B638-21AB5CEAA8E1}"/>
              </a:ext>
            </a:extLst>
          </p:cNvPr>
          <p:cNvSpPr/>
          <p:nvPr/>
        </p:nvSpPr>
        <p:spPr>
          <a:xfrm>
            <a:off x="7665050" y="2974301"/>
            <a:ext cx="342900" cy="352425"/>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highlight>
                <a:srgbClr val="FFFF00"/>
              </a:highlight>
            </a:endParaRPr>
          </a:p>
        </p:txBody>
      </p:sp>
      <p:cxnSp>
        <p:nvCxnSpPr>
          <p:cNvPr id="43" name="直接连接符 42">
            <a:extLst>
              <a:ext uri="{FF2B5EF4-FFF2-40B4-BE49-F238E27FC236}">
                <a16:creationId xmlns:a16="http://schemas.microsoft.com/office/drawing/2014/main" id="{5F0BA54F-6FC0-48C7-ADF5-88D05A5D3EB9}"/>
              </a:ext>
            </a:extLst>
          </p:cNvPr>
          <p:cNvCxnSpPr/>
          <p:nvPr/>
        </p:nvCxnSpPr>
        <p:spPr>
          <a:xfrm>
            <a:off x="7836500" y="3326726"/>
            <a:ext cx="0" cy="63817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5DFCE232-7123-453C-BA79-0CA207EB39F4}"/>
              </a:ext>
            </a:extLst>
          </p:cNvPr>
          <p:cNvCxnSpPr/>
          <p:nvPr/>
        </p:nvCxnSpPr>
        <p:spPr>
          <a:xfrm flipH="1">
            <a:off x="7493600" y="3974265"/>
            <a:ext cx="3429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34C0AD6E-A797-49D2-8DDF-A1F81E28D9AD}"/>
              </a:ext>
            </a:extLst>
          </p:cNvPr>
          <p:cNvCxnSpPr/>
          <p:nvPr/>
        </p:nvCxnSpPr>
        <p:spPr>
          <a:xfrm>
            <a:off x="7836500" y="3967700"/>
            <a:ext cx="4191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4F997D88-0D9E-4C21-B967-6A399946C78C}"/>
              </a:ext>
            </a:extLst>
          </p:cNvPr>
          <p:cNvCxnSpPr>
            <a:stCxn id="41" idx="4"/>
            <a:endCxn id="42" idx="0"/>
          </p:cNvCxnSpPr>
          <p:nvPr/>
        </p:nvCxnSpPr>
        <p:spPr>
          <a:xfrm>
            <a:off x="7836500" y="2377186"/>
            <a:ext cx="0" cy="597115"/>
          </a:xfrm>
          <a:prstGeom prst="straightConnector1">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文本框 46">
            <a:extLst>
              <a:ext uri="{FF2B5EF4-FFF2-40B4-BE49-F238E27FC236}">
                <a16:creationId xmlns:a16="http://schemas.microsoft.com/office/drawing/2014/main" id="{A7ED2902-36E6-4C43-B0C3-D4C939B87EB1}"/>
              </a:ext>
            </a:extLst>
          </p:cNvPr>
          <p:cNvSpPr txBox="1"/>
          <p:nvPr/>
        </p:nvSpPr>
        <p:spPr>
          <a:xfrm>
            <a:off x="8083579" y="2024761"/>
            <a:ext cx="881247" cy="369332"/>
          </a:xfrm>
          <a:prstGeom prst="rect">
            <a:avLst/>
          </a:prstGeom>
          <a:noFill/>
        </p:spPr>
        <p:txBody>
          <a:bodyPr wrap="square" rtlCol="0">
            <a:spAutoFit/>
          </a:bodyPr>
          <a:lstStyle/>
          <a:p>
            <a:r>
              <a:rPr lang="zh-CN" altLang="en-US" dirty="0"/>
              <a:t>窦房结</a:t>
            </a:r>
          </a:p>
        </p:txBody>
      </p:sp>
      <p:sp>
        <p:nvSpPr>
          <p:cNvPr id="48" name="文本框 47">
            <a:extLst>
              <a:ext uri="{FF2B5EF4-FFF2-40B4-BE49-F238E27FC236}">
                <a16:creationId xmlns:a16="http://schemas.microsoft.com/office/drawing/2014/main" id="{8925D79B-AF36-4CF4-8FD6-C2AB75C4C00C}"/>
              </a:ext>
            </a:extLst>
          </p:cNvPr>
          <p:cNvSpPr txBox="1"/>
          <p:nvPr/>
        </p:nvSpPr>
        <p:spPr>
          <a:xfrm>
            <a:off x="8083579" y="3002795"/>
            <a:ext cx="881247" cy="369332"/>
          </a:xfrm>
          <a:prstGeom prst="rect">
            <a:avLst/>
          </a:prstGeom>
          <a:noFill/>
        </p:spPr>
        <p:txBody>
          <a:bodyPr wrap="square" rtlCol="0">
            <a:spAutoFit/>
          </a:bodyPr>
          <a:lstStyle/>
          <a:p>
            <a:r>
              <a:rPr lang="zh-CN" altLang="en-US" dirty="0"/>
              <a:t>房室结</a:t>
            </a:r>
          </a:p>
        </p:txBody>
      </p:sp>
      <p:sp>
        <p:nvSpPr>
          <p:cNvPr id="49" name="文本框 48">
            <a:extLst>
              <a:ext uri="{FF2B5EF4-FFF2-40B4-BE49-F238E27FC236}">
                <a16:creationId xmlns:a16="http://schemas.microsoft.com/office/drawing/2014/main" id="{51A6BC36-B6EF-4E0E-A96A-E7512DCCC1E6}"/>
              </a:ext>
            </a:extLst>
          </p:cNvPr>
          <p:cNvSpPr txBox="1"/>
          <p:nvPr/>
        </p:nvSpPr>
        <p:spPr>
          <a:xfrm>
            <a:off x="8083579" y="3462547"/>
            <a:ext cx="881247" cy="369332"/>
          </a:xfrm>
          <a:prstGeom prst="rect">
            <a:avLst/>
          </a:prstGeom>
          <a:noFill/>
        </p:spPr>
        <p:txBody>
          <a:bodyPr wrap="square" rtlCol="0">
            <a:spAutoFit/>
          </a:bodyPr>
          <a:lstStyle/>
          <a:p>
            <a:r>
              <a:rPr lang="zh-CN" altLang="en-US" dirty="0"/>
              <a:t>房室束</a:t>
            </a:r>
          </a:p>
        </p:txBody>
      </p:sp>
      <p:sp>
        <p:nvSpPr>
          <p:cNvPr id="50" name="文本框 49">
            <a:extLst>
              <a:ext uri="{FF2B5EF4-FFF2-40B4-BE49-F238E27FC236}">
                <a16:creationId xmlns:a16="http://schemas.microsoft.com/office/drawing/2014/main" id="{696CCDB1-1854-4F24-967D-46B6BC5D615E}"/>
              </a:ext>
            </a:extLst>
          </p:cNvPr>
          <p:cNvSpPr txBox="1"/>
          <p:nvPr/>
        </p:nvSpPr>
        <p:spPr>
          <a:xfrm>
            <a:off x="7969950" y="3985363"/>
            <a:ext cx="1174050" cy="369332"/>
          </a:xfrm>
          <a:prstGeom prst="rect">
            <a:avLst/>
          </a:prstGeom>
          <a:noFill/>
        </p:spPr>
        <p:txBody>
          <a:bodyPr wrap="square" rtlCol="0">
            <a:spAutoFit/>
          </a:bodyPr>
          <a:lstStyle/>
          <a:p>
            <a:r>
              <a:rPr lang="zh-CN" altLang="en-US" dirty="0"/>
              <a:t>左右束支</a:t>
            </a:r>
          </a:p>
        </p:txBody>
      </p:sp>
      <p:cxnSp>
        <p:nvCxnSpPr>
          <p:cNvPr id="51" name="直接连接符 50">
            <a:extLst>
              <a:ext uri="{FF2B5EF4-FFF2-40B4-BE49-F238E27FC236}">
                <a16:creationId xmlns:a16="http://schemas.microsoft.com/office/drawing/2014/main" id="{64C6F70A-212C-4C41-A016-039C7AD66B34}"/>
              </a:ext>
            </a:extLst>
          </p:cNvPr>
          <p:cNvCxnSpPr/>
          <p:nvPr/>
        </p:nvCxnSpPr>
        <p:spPr>
          <a:xfrm flipH="1">
            <a:off x="7086972" y="4586336"/>
            <a:ext cx="3429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4D3FECCC-3850-4FBF-8EA3-43724644DA09}"/>
              </a:ext>
            </a:extLst>
          </p:cNvPr>
          <p:cNvCxnSpPr/>
          <p:nvPr/>
        </p:nvCxnSpPr>
        <p:spPr>
          <a:xfrm flipH="1">
            <a:off x="7239372" y="4738736"/>
            <a:ext cx="3429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D73C9BBF-E1F5-4F3B-AC8E-01D619280BA0}"/>
              </a:ext>
            </a:extLst>
          </p:cNvPr>
          <p:cNvCxnSpPr/>
          <p:nvPr/>
        </p:nvCxnSpPr>
        <p:spPr>
          <a:xfrm flipH="1">
            <a:off x="7391772" y="4891136"/>
            <a:ext cx="3429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7CD779B4-39E6-4633-82D1-95DB4B846535}"/>
              </a:ext>
            </a:extLst>
          </p:cNvPr>
          <p:cNvCxnSpPr/>
          <p:nvPr/>
        </p:nvCxnSpPr>
        <p:spPr>
          <a:xfrm>
            <a:off x="7122970" y="4814936"/>
            <a:ext cx="4191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56F7A9F-CCFC-48CD-829D-1100E5256056}"/>
              </a:ext>
            </a:extLst>
          </p:cNvPr>
          <p:cNvCxnSpPr/>
          <p:nvPr/>
        </p:nvCxnSpPr>
        <p:spPr>
          <a:xfrm>
            <a:off x="7161070" y="4630840"/>
            <a:ext cx="4191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0C808CB-8F93-4FBF-869E-B483C74E1D91}"/>
              </a:ext>
            </a:extLst>
          </p:cNvPr>
          <p:cNvCxnSpPr/>
          <p:nvPr/>
        </p:nvCxnSpPr>
        <p:spPr>
          <a:xfrm>
            <a:off x="7275370" y="4538711"/>
            <a:ext cx="4191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FD0897A-29CA-4880-8F81-C4D3C5EECADA}"/>
              </a:ext>
            </a:extLst>
          </p:cNvPr>
          <p:cNvCxnSpPr/>
          <p:nvPr/>
        </p:nvCxnSpPr>
        <p:spPr>
          <a:xfrm>
            <a:off x="7360150" y="4419649"/>
            <a:ext cx="4191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6AEAEB22-4CBA-41A7-9F83-8FBDD031EEBF}"/>
              </a:ext>
            </a:extLst>
          </p:cNvPr>
          <p:cNvCxnSpPr/>
          <p:nvPr/>
        </p:nvCxnSpPr>
        <p:spPr>
          <a:xfrm flipH="1">
            <a:off x="8137880" y="4663186"/>
            <a:ext cx="3429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8CE3E066-E4B9-4373-99D9-F5DDD34FD3B2}"/>
              </a:ext>
            </a:extLst>
          </p:cNvPr>
          <p:cNvCxnSpPr/>
          <p:nvPr/>
        </p:nvCxnSpPr>
        <p:spPr>
          <a:xfrm flipH="1">
            <a:off x="8290280" y="4815586"/>
            <a:ext cx="3429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66318041-1DA6-4CD0-B149-374A44157EC0}"/>
              </a:ext>
            </a:extLst>
          </p:cNvPr>
          <p:cNvCxnSpPr/>
          <p:nvPr/>
        </p:nvCxnSpPr>
        <p:spPr>
          <a:xfrm flipH="1">
            <a:off x="8442680" y="4967986"/>
            <a:ext cx="3429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118BA21B-392E-4A15-A0BB-89E4431428CB}"/>
              </a:ext>
            </a:extLst>
          </p:cNvPr>
          <p:cNvCxnSpPr/>
          <p:nvPr/>
        </p:nvCxnSpPr>
        <p:spPr>
          <a:xfrm>
            <a:off x="8173878" y="4891786"/>
            <a:ext cx="4191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D37EA0D4-3A0C-4A51-A270-C4FAD275CE84}"/>
              </a:ext>
            </a:extLst>
          </p:cNvPr>
          <p:cNvCxnSpPr/>
          <p:nvPr/>
        </p:nvCxnSpPr>
        <p:spPr>
          <a:xfrm>
            <a:off x="8211978" y="4707690"/>
            <a:ext cx="4191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7925339-DCBA-4F13-894B-4A7CAD9D2FAB}"/>
              </a:ext>
            </a:extLst>
          </p:cNvPr>
          <p:cNvCxnSpPr/>
          <p:nvPr/>
        </p:nvCxnSpPr>
        <p:spPr>
          <a:xfrm>
            <a:off x="8326278" y="4615561"/>
            <a:ext cx="4191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21F63BC3-1EAF-4D77-8246-71A242AAF00A}"/>
              </a:ext>
            </a:extLst>
          </p:cNvPr>
          <p:cNvCxnSpPr/>
          <p:nvPr/>
        </p:nvCxnSpPr>
        <p:spPr>
          <a:xfrm>
            <a:off x="8411058" y="4403868"/>
            <a:ext cx="419100" cy="5905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8606199C-7FDE-40B8-A4A1-E0EB501BC8C8}"/>
              </a:ext>
            </a:extLst>
          </p:cNvPr>
          <p:cNvSpPr txBox="1"/>
          <p:nvPr/>
        </p:nvSpPr>
        <p:spPr>
          <a:xfrm>
            <a:off x="7276951" y="5503207"/>
            <a:ext cx="1390337" cy="369332"/>
          </a:xfrm>
          <a:prstGeom prst="rect">
            <a:avLst/>
          </a:prstGeom>
          <a:noFill/>
        </p:spPr>
        <p:txBody>
          <a:bodyPr wrap="square" rtlCol="0">
            <a:spAutoFit/>
          </a:bodyPr>
          <a:lstStyle/>
          <a:p>
            <a:r>
              <a:rPr lang="zh-CN" altLang="en-US" dirty="0"/>
              <a:t>浦肯野纤维</a:t>
            </a:r>
          </a:p>
        </p:txBody>
      </p:sp>
      <p:sp>
        <p:nvSpPr>
          <p:cNvPr id="66" name="椭圆 65">
            <a:extLst>
              <a:ext uri="{FF2B5EF4-FFF2-40B4-BE49-F238E27FC236}">
                <a16:creationId xmlns:a16="http://schemas.microsoft.com/office/drawing/2014/main" id="{78BAE350-7F5D-496A-8BB7-F38F40A317B3}"/>
              </a:ext>
            </a:extLst>
          </p:cNvPr>
          <p:cNvSpPr/>
          <p:nvPr/>
        </p:nvSpPr>
        <p:spPr>
          <a:xfrm>
            <a:off x="7161070" y="4615561"/>
            <a:ext cx="1319710" cy="63882"/>
          </a:xfrm>
          <a:prstGeom prst="ellipse">
            <a:avLst/>
          </a:prstGeom>
          <a:solidFill>
            <a:srgbClr val="FF19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5F90BB8-0999-4BB8-A716-A932CC01DBC7}"/>
              </a:ext>
            </a:extLst>
          </p:cNvPr>
          <p:cNvSpPr/>
          <p:nvPr/>
        </p:nvSpPr>
        <p:spPr>
          <a:xfrm>
            <a:off x="7142020" y="4825650"/>
            <a:ext cx="1319710" cy="63882"/>
          </a:xfrm>
          <a:prstGeom prst="ellipse">
            <a:avLst/>
          </a:prstGeom>
          <a:solidFill>
            <a:srgbClr val="FF19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85E0390B-F5B3-4C61-A90C-1595B53058CF}"/>
              </a:ext>
            </a:extLst>
          </p:cNvPr>
          <p:cNvSpPr/>
          <p:nvPr/>
        </p:nvSpPr>
        <p:spPr>
          <a:xfrm>
            <a:off x="7474450" y="5006217"/>
            <a:ext cx="1319710" cy="63882"/>
          </a:xfrm>
          <a:prstGeom prst="ellipse">
            <a:avLst/>
          </a:prstGeom>
          <a:solidFill>
            <a:srgbClr val="FF19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5F69384D-327E-4B9C-BF64-931C069BE5D8}"/>
              </a:ext>
            </a:extLst>
          </p:cNvPr>
          <p:cNvSpPr/>
          <p:nvPr/>
        </p:nvSpPr>
        <p:spPr>
          <a:xfrm>
            <a:off x="7258422" y="5121296"/>
            <a:ext cx="1319710" cy="63882"/>
          </a:xfrm>
          <a:prstGeom prst="ellipse">
            <a:avLst/>
          </a:prstGeom>
          <a:solidFill>
            <a:srgbClr val="FF19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6DDF6778-81E0-46BB-95A7-4079DE599947}"/>
              </a:ext>
            </a:extLst>
          </p:cNvPr>
          <p:cNvSpPr/>
          <p:nvPr/>
        </p:nvSpPr>
        <p:spPr>
          <a:xfrm>
            <a:off x="7344575" y="4748911"/>
            <a:ext cx="1319710" cy="63882"/>
          </a:xfrm>
          <a:prstGeom prst="ellipse">
            <a:avLst/>
          </a:prstGeom>
          <a:solidFill>
            <a:srgbClr val="FF19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70930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1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7" grpId="0"/>
      <p:bldP spid="48" grpId="0"/>
      <p:bldP spid="49" grpId="0"/>
      <p:bldP spid="50" grpId="0"/>
      <p:bldP spid="65" grpId="0"/>
      <p:bldP spid="66" grpId="0" animBg="1"/>
      <p:bldP spid="67" grpId="0" animBg="1"/>
      <p:bldP spid="68" grpId="0" animBg="1"/>
      <p:bldP spid="69" grpId="0" animBg="1"/>
      <p:bldP spid="7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365381"/>
            <a:ext cx="9144000" cy="102841"/>
          </a:xfrm>
          <a:prstGeom prst="rect">
            <a:avLst/>
          </a:prstGeom>
          <a:gradFill>
            <a:gsLst>
              <a:gs pos="0">
                <a:srgbClr val="E30613"/>
              </a:gs>
              <a:gs pos="100000">
                <a:srgbClr val="81040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组合 105"/>
          <p:cNvGrpSpPr/>
          <p:nvPr/>
        </p:nvGrpSpPr>
        <p:grpSpPr>
          <a:xfrm>
            <a:off x="3901506" y="3838139"/>
            <a:ext cx="3856500" cy="1208703"/>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文本框 106"/>
          <p:cNvSpPr txBox="1"/>
          <p:nvPr/>
        </p:nvSpPr>
        <p:spPr>
          <a:xfrm>
            <a:off x="4193347" y="4174759"/>
            <a:ext cx="3262432" cy="461665"/>
          </a:xfrm>
          <a:prstGeom prst="rect">
            <a:avLst/>
          </a:prstGeom>
          <a:noFill/>
        </p:spPr>
        <p:txBody>
          <a:bodyPr wrap="none" rtlCol="0">
            <a:spAutoFit/>
          </a:bodyPr>
          <a:lstStyle/>
          <a:p>
            <a:r>
              <a:rPr lang="zh-CN" altLang="en-US" sz="2400" b="1" dirty="0">
                <a:solidFill>
                  <a:schemeClr val="bg2">
                    <a:lumMod val="25000"/>
                  </a:schemeClr>
                </a:solidFill>
                <a:latin typeface="微软雅黑" pitchFamily="34" charset="-122"/>
                <a:ea typeface="微软雅黑" pitchFamily="34" charset="-122"/>
              </a:rPr>
              <a:t>正常心电图描记与判读</a:t>
            </a:r>
            <a:endParaRPr lang="zh-CN" altLang="en-US" sz="2400" dirty="0">
              <a:solidFill>
                <a:schemeClr val="bg2">
                  <a:lumMod val="25000"/>
                </a:schemeClr>
              </a:solidFill>
              <a:latin typeface="微软雅黑" pitchFamily="34" charset="-122"/>
              <a:ea typeface="微软雅黑"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6963"/>
            <a:ext cx="9144000" cy="1828800"/>
          </a:xfrm>
          <a:prstGeom prst="rect">
            <a:avLst/>
          </a:prstGeom>
        </p:spPr>
      </p:pic>
      <p:grpSp>
        <p:nvGrpSpPr>
          <p:cNvPr id="16" name="组合 15"/>
          <p:cNvGrpSpPr>
            <a:grpSpLocks noChangeAspect="1"/>
          </p:cNvGrpSpPr>
          <p:nvPr/>
        </p:nvGrpSpPr>
        <p:grpSpPr>
          <a:xfrm>
            <a:off x="708753" y="2932759"/>
            <a:ext cx="2484000" cy="2484000"/>
            <a:chOff x="836778" y="1675054"/>
            <a:chExt cx="2004782" cy="2673043"/>
          </a:xfrm>
        </p:grpSpPr>
        <p:sp>
          <p:nvSpPr>
            <p:cNvPr id="17" name="椭圆 16"/>
            <p:cNvSpPr/>
            <p:nvPr/>
          </p:nvSpPr>
          <p:spPr>
            <a:xfrm>
              <a:off x="836778" y="1675054"/>
              <a:ext cx="2004782" cy="2673043"/>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8" name="组合 17"/>
            <p:cNvGrpSpPr/>
            <p:nvPr/>
          </p:nvGrpSpPr>
          <p:grpSpPr>
            <a:xfrm>
              <a:off x="1034165" y="1914547"/>
              <a:ext cx="1631179" cy="2174905"/>
              <a:chOff x="3739822" y="2440887"/>
              <a:chExt cx="1970936" cy="1970936"/>
            </a:xfrm>
          </p:grpSpPr>
          <p:sp>
            <p:nvSpPr>
              <p:cNvPr id="19" name="圆角矩形 1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椭圆 19"/>
              <p:cNvSpPr>
                <a:spLocks noChangeAspect="1"/>
              </p:cNvSpPr>
              <p:nvPr/>
            </p:nvSpPr>
            <p:spPr>
              <a:xfrm>
                <a:off x="3837054" y="2549460"/>
                <a:ext cx="1776466" cy="1776466"/>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8000" dirty="0">
                  <a:latin typeface="Arial Black" panose="020B0A04020102020204" pitchFamily="34" charset="0"/>
                </a:endParaRPr>
              </a:p>
            </p:txBody>
          </p:sp>
        </p:grpSp>
      </p:grpSp>
      <p:sp>
        <p:nvSpPr>
          <p:cNvPr id="3" name="矩形 2"/>
          <p:cNvSpPr/>
          <p:nvPr/>
        </p:nvSpPr>
        <p:spPr>
          <a:xfrm>
            <a:off x="1187049" y="3548892"/>
            <a:ext cx="1553631" cy="1323439"/>
          </a:xfrm>
          <a:prstGeom prst="rect">
            <a:avLst/>
          </a:prstGeom>
        </p:spPr>
        <p:txBody>
          <a:bodyPr wrap="none">
            <a:spAutoFit/>
          </a:bodyPr>
          <a:lstStyle/>
          <a:p>
            <a:pPr algn="ctr"/>
            <a:r>
              <a:rPr lang="en-US" altLang="zh-CN" sz="8000" dirty="0">
                <a:solidFill>
                  <a:schemeClr val="bg1"/>
                </a:solidFill>
                <a:latin typeface="Arial Black" panose="020B0A04020102020204" pitchFamily="34" charset="0"/>
              </a:rPr>
              <a:t>03</a:t>
            </a:r>
            <a:endParaRPr lang="zh-CN" altLang="en-US" sz="8000" dirty="0">
              <a:solidFill>
                <a:schemeClr val="bg1"/>
              </a:solidFill>
              <a:latin typeface="Arial Black" panose="020B0A04020102020204" pitchFamily="34" charset="0"/>
            </a:endParaRPr>
          </a:p>
        </p:txBody>
      </p:sp>
      <p:pic>
        <p:nvPicPr>
          <p:cNvPr id="2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99951" y="237148"/>
            <a:ext cx="2674751" cy="74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074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2646878"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一、标准导联</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卡通人物&#10;&#10;描述已自动生成">
            <a:extLst>
              <a:ext uri="{FF2B5EF4-FFF2-40B4-BE49-F238E27FC236}">
                <a16:creationId xmlns:a16="http://schemas.microsoft.com/office/drawing/2014/main" id="{72007E59-CF8B-441F-96DD-00194A557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000" y="1054827"/>
            <a:ext cx="6350000" cy="5530850"/>
          </a:xfrm>
          <a:prstGeom prst="rect">
            <a:avLst/>
          </a:prstGeom>
        </p:spPr>
      </p:pic>
    </p:spTree>
    <p:extLst>
      <p:ext uri="{BB962C8B-B14F-4D97-AF65-F5344CB8AC3E}">
        <p14:creationId xmlns:p14="http://schemas.microsoft.com/office/powerpoint/2010/main" val="2144786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2646878"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一、标准导联</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图片包含 文字, 游戏机, 体育&#10;&#10;描述已自动生成">
            <a:extLst>
              <a:ext uri="{FF2B5EF4-FFF2-40B4-BE49-F238E27FC236}">
                <a16:creationId xmlns:a16="http://schemas.microsoft.com/office/drawing/2014/main" id="{66E282C9-7E82-48F2-AC1C-094F485087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79875"/>
            <a:ext cx="9144000" cy="3478240"/>
          </a:xfrm>
          <a:prstGeom prst="rect">
            <a:avLst/>
          </a:prstGeom>
        </p:spPr>
      </p:pic>
      <p:sp>
        <p:nvSpPr>
          <p:cNvPr id="14" name="文本框 13">
            <a:extLst>
              <a:ext uri="{FF2B5EF4-FFF2-40B4-BE49-F238E27FC236}">
                <a16:creationId xmlns:a16="http://schemas.microsoft.com/office/drawing/2014/main" id="{20A43922-F041-4CE8-A111-84DAEC544741}"/>
              </a:ext>
            </a:extLst>
          </p:cNvPr>
          <p:cNvSpPr txBox="1"/>
          <p:nvPr/>
        </p:nvSpPr>
        <p:spPr>
          <a:xfrm>
            <a:off x="4572000" y="1011562"/>
            <a:ext cx="5608676" cy="1200329"/>
          </a:xfrm>
          <a:prstGeom prst="rect">
            <a:avLst/>
          </a:prstGeom>
          <a:noFill/>
        </p:spPr>
        <p:txBody>
          <a:bodyPr wrap="square" rtlCol="0">
            <a:spAutoFit/>
          </a:bodyPr>
          <a:lstStyle/>
          <a:p>
            <a:r>
              <a:rPr lang="en-US" altLang="zh-CN" dirty="0"/>
              <a:t>I</a:t>
            </a:r>
            <a:r>
              <a:rPr lang="zh-CN" altLang="en-US" dirty="0"/>
              <a:t>导联：  从右手电极到左手电极为正方向</a:t>
            </a:r>
            <a:endParaRPr lang="en-US" altLang="zh-CN" dirty="0"/>
          </a:p>
          <a:p>
            <a:r>
              <a:rPr lang="en-US" altLang="zh-CN" dirty="0">
                <a:solidFill>
                  <a:srgbClr val="FF0000"/>
                </a:solidFill>
              </a:rPr>
              <a:t>II</a:t>
            </a:r>
            <a:r>
              <a:rPr lang="zh-CN" altLang="en-US" dirty="0">
                <a:solidFill>
                  <a:srgbClr val="FF0000"/>
                </a:solidFill>
              </a:rPr>
              <a:t>导联： 从右手电极到左脚电极为正方向</a:t>
            </a:r>
          </a:p>
          <a:p>
            <a:r>
              <a:rPr lang="en-US" altLang="zh-CN" dirty="0"/>
              <a:t>III</a:t>
            </a:r>
            <a:r>
              <a:rPr lang="zh-CN" altLang="en-US" dirty="0"/>
              <a:t>导联：从左手电极到左脚电极为正方向</a:t>
            </a:r>
          </a:p>
          <a:p>
            <a:endParaRPr lang="zh-CN" altLang="en-US" dirty="0"/>
          </a:p>
        </p:txBody>
      </p:sp>
      <p:pic>
        <p:nvPicPr>
          <p:cNvPr id="13" name="图片 12" descr="图片包含 游戏机, 物体, 钟表&#10;&#10;描述已自动生成">
            <a:extLst>
              <a:ext uri="{FF2B5EF4-FFF2-40B4-BE49-F238E27FC236}">
                <a16:creationId xmlns:a16="http://schemas.microsoft.com/office/drawing/2014/main" id="{D4814AD1-BCAE-460C-B700-9F1340F8D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16450"/>
            <a:ext cx="9144000" cy="2338987"/>
          </a:xfrm>
          <a:prstGeom prst="rect">
            <a:avLst/>
          </a:prstGeom>
        </p:spPr>
      </p:pic>
    </p:spTree>
    <p:extLst>
      <p:ext uri="{BB962C8B-B14F-4D97-AF65-F5344CB8AC3E}">
        <p14:creationId xmlns:p14="http://schemas.microsoft.com/office/powerpoint/2010/main" val="3672783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743332"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II</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导联描记过程</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上 11">
            <a:extLst>
              <a:ext uri="{FF2B5EF4-FFF2-40B4-BE49-F238E27FC236}">
                <a16:creationId xmlns:a16="http://schemas.microsoft.com/office/drawing/2014/main" id="{F0FE4BEE-6123-43DB-94E3-DA8B87C5990D}"/>
              </a:ext>
            </a:extLst>
          </p:cNvPr>
          <p:cNvSpPr/>
          <p:nvPr/>
        </p:nvSpPr>
        <p:spPr>
          <a:xfrm rot="8150873">
            <a:off x="1390042" y="1177560"/>
            <a:ext cx="117542" cy="133589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游戏机&#10;&#10;描述已自动生成">
            <a:extLst>
              <a:ext uri="{FF2B5EF4-FFF2-40B4-BE49-F238E27FC236}">
                <a16:creationId xmlns:a16="http://schemas.microsoft.com/office/drawing/2014/main" id="{DD7EBF62-F765-4B89-A2E2-A3D2785C94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0000" y="1080000"/>
            <a:ext cx="6016647" cy="5400000"/>
          </a:xfrm>
          <a:prstGeom prst="rect">
            <a:avLst/>
          </a:prstGeom>
        </p:spPr>
      </p:pic>
    </p:spTree>
    <p:extLst>
      <p:ext uri="{BB962C8B-B14F-4D97-AF65-F5344CB8AC3E}">
        <p14:creationId xmlns:p14="http://schemas.microsoft.com/office/powerpoint/2010/main" val="2650117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游戏机&#10;&#10;描述已自动生成">
            <a:extLst>
              <a:ext uri="{FF2B5EF4-FFF2-40B4-BE49-F238E27FC236}">
                <a16:creationId xmlns:a16="http://schemas.microsoft.com/office/drawing/2014/main" id="{7225EDB4-3F31-4682-ACA0-B6A8834AEC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8102"/>
            <a:ext cx="9144000" cy="6461795"/>
          </a:xfrm>
          <a:prstGeom prst="rect">
            <a:avLst/>
          </a:prstGeom>
        </p:spPr>
      </p:pic>
    </p:spTree>
    <p:extLst>
      <p:ext uri="{BB962C8B-B14F-4D97-AF65-F5344CB8AC3E}">
        <p14:creationId xmlns:p14="http://schemas.microsoft.com/office/powerpoint/2010/main" val="3971001993"/>
      </p:ext>
    </p:extLst>
  </p:cSld>
  <p:clrMapOvr>
    <a:masterClrMapping/>
  </p:clrMapOvr>
  <mc:AlternateContent xmlns:mc="http://schemas.openxmlformats.org/markup-compatibility/2006" xmlns:p14="http://schemas.microsoft.com/office/powerpoint/2010/main">
    <mc:Choice Requires="p14">
      <p:transition spd="slow" p14:dur="3000" advTm="2000">
        <p14:vortex dir="r"/>
      </p:transition>
    </mc:Choice>
    <mc:Fallback xmlns="">
      <p:transition spd="slow"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743332"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II</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导联描记过程</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上 11">
            <a:extLst>
              <a:ext uri="{FF2B5EF4-FFF2-40B4-BE49-F238E27FC236}">
                <a16:creationId xmlns:a16="http://schemas.microsoft.com/office/drawing/2014/main" id="{F0FE4BEE-6123-43DB-94E3-DA8B87C5990D}"/>
              </a:ext>
            </a:extLst>
          </p:cNvPr>
          <p:cNvSpPr/>
          <p:nvPr/>
        </p:nvSpPr>
        <p:spPr>
          <a:xfrm rot="8150873">
            <a:off x="1390042" y="1177560"/>
            <a:ext cx="117542" cy="133589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图片包含 体育, 游戏机&#10;&#10;描述已自动生成">
            <a:extLst>
              <a:ext uri="{FF2B5EF4-FFF2-40B4-BE49-F238E27FC236}">
                <a16:creationId xmlns:a16="http://schemas.microsoft.com/office/drawing/2014/main" id="{860A4038-0B1F-46C1-8674-ECD4B6338CDE}"/>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980000" y="1080000"/>
            <a:ext cx="6001588" cy="5400000"/>
          </a:xfrm>
          <a:prstGeom prst="rect">
            <a:avLst/>
          </a:prstGeom>
        </p:spPr>
      </p:pic>
      <p:cxnSp>
        <p:nvCxnSpPr>
          <p:cNvPr id="16" name="直接箭头连接符 15">
            <a:extLst>
              <a:ext uri="{FF2B5EF4-FFF2-40B4-BE49-F238E27FC236}">
                <a16:creationId xmlns:a16="http://schemas.microsoft.com/office/drawing/2014/main" id="{5D0C8037-4B56-4449-A4C7-15E6227AF5A4}"/>
              </a:ext>
            </a:extLst>
          </p:cNvPr>
          <p:cNvCxnSpPr>
            <a:cxnSpLocks/>
            <a:stCxn id="12" idx="2"/>
          </p:cNvCxnSpPr>
          <p:nvPr/>
        </p:nvCxnSpPr>
        <p:spPr>
          <a:xfrm>
            <a:off x="983543" y="1366260"/>
            <a:ext cx="484530" cy="202481"/>
          </a:xfrm>
          <a:prstGeom prst="straightConnector1">
            <a:avLst/>
          </a:prstGeom>
          <a:ln>
            <a:solidFill>
              <a:srgbClr val="E0414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F7D3BCF-0685-40B2-8051-D815CF0E3298}"/>
              </a:ext>
            </a:extLst>
          </p:cNvPr>
          <p:cNvCxnSpPr>
            <a:cxnSpLocks/>
          </p:cNvCxnSpPr>
          <p:nvPr/>
        </p:nvCxnSpPr>
        <p:spPr>
          <a:xfrm>
            <a:off x="941375" y="1445521"/>
            <a:ext cx="333529" cy="3283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3134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743332"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II</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导联描记过程</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上 11">
            <a:extLst>
              <a:ext uri="{FF2B5EF4-FFF2-40B4-BE49-F238E27FC236}">
                <a16:creationId xmlns:a16="http://schemas.microsoft.com/office/drawing/2014/main" id="{F0FE4BEE-6123-43DB-94E3-DA8B87C5990D}"/>
              </a:ext>
            </a:extLst>
          </p:cNvPr>
          <p:cNvSpPr/>
          <p:nvPr/>
        </p:nvSpPr>
        <p:spPr>
          <a:xfrm rot="8150873">
            <a:off x="1390042" y="1177560"/>
            <a:ext cx="117542" cy="133589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B540B11-3D53-4331-8B94-0650C2BA2D10}"/>
              </a:ext>
            </a:extLst>
          </p:cNvPr>
          <p:cNvCxnSpPr>
            <a:cxnSpLocks/>
          </p:cNvCxnSpPr>
          <p:nvPr/>
        </p:nvCxnSpPr>
        <p:spPr>
          <a:xfrm>
            <a:off x="983543" y="1366260"/>
            <a:ext cx="836868" cy="79261"/>
          </a:xfrm>
          <a:prstGeom prst="straightConnector1">
            <a:avLst/>
          </a:prstGeom>
          <a:ln>
            <a:solidFill>
              <a:srgbClr val="E0414A"/>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10F4A5DE-9E06-4082-B945-B418DDE789CD}"/>
              </a:ext>
            </a:extLst>
          </p:cNvPr>
          <p:cNvCxnSpPr>
            <a:cxnSpLocks/>
          </p:cNvCxnSpPr>
          <p:nvPr/>
        </p:nvCxnSpPr>
        <p:spPr>
          <a:xfrm>
            <a:off x="941375" y="1445521"/>
            <a:ext cx="493142" cy="5007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图片 17" descr="图片包含 游戏机&#10;&#10;描述已自动生成">
            <a:extLst>
              <a:ext uri="{FF2B5EF4-FFF2-40B4-BE49-F238E27FC236}">
                <a16:creationId xmlns:a16="http://schemas.microsoft.com/office/drawing/2014/main" id="{71A4076C-AC5D-435E-8096-D8B880C5AED6}"/>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980000" y="1080000"/>
            <a:ext cx="6000750" cy="5400000"/>
          </a:xfrm>
          <a:prstGeom prst="rect">
            <a:avLst/>
          </a:prstGeom>
        </p:spPr>
      </p:pic>
    </p:spTree>
    <p:extLst>
      <p:ext uri="{BB962C8B-B14F-4D97-AF65-F5344CB8AC3E}">
        <p14:creationId xmlns:p14="http://schemas.microsoft.com/office/powerpoint/2010/main" val="4145362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743332"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II</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导联描记过程</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上 11">
            <a:extLst>
              <a:ext uri="{FF2B5EF4-FFF2-40B4-BE49-F238E27FC236}">
                <a16:creationId xmlns:a16="http://schemas.microsoft.com/office/drawing/2014/main" id="{F0FE4BEE-6123-43DB-94E3-DA8B87C5990D}"/>
              </a:ext>
            </a:extLst>
          </p:cNvPr>
          <p:cNvSpPr/>
          <p:nvPr/>
        </p:nvSpPr>
        <p:spPr>
          <a:xfrm rot="8150873">
            <a:off x="1390042" y="1177560"/>
            <a:ext cx="117542" cy="133589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E36B45A-5595-4C39-91EE-3E1A4ED1D39B}"/>
              </a:ext>
            </a:extLst>
          </p:cNvPr>
          <p:cNvCxnSpPr>
            <a:cxnSpLocks/>
          </p:cNvCxnSpPr>
          <p:nvPr/>
        </p:nvCxnSpPr>
        <p:spPr>
          <a:xfrm>
            <a:off x="983543" y="1366260"/>
            <a:ext cx="325140" cy="79261"/>
          </a:xfrm>
          <a:prstGeom prst="straightConnector1">
            <a:avLst/>
          </a:prstGeom>
          <a:ln>
            <a:solidFill>
              <a:srgbClr val="E0414A"/>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25BBCE89-7E82-423E-B11C-5E008245F4E5}"/>
              </a:ext>
            </a:extLst>
          </p:cNvPr>
          <p:cNvCxnSpPr>
            <a:cxnSpLocks/>
          </p:cNvCxnSpPr>
          <p:nvPr/>
        </p:nvCxnSpPr>
        <p:spPr>
          <a:xfrm>
            <a:off x="941375" y="1445521"/>
            <a:ext cx="221875" cy="2154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图片 17" descr="图片包含 游戏机&#10;&#10;描述已自动生成">
            <a:extLst>
              <a:ext uri="{FF2B5EF4-FFF2-40B4-BE49-F238E27FC236}">
                <a16:creationId xmlns:a16="http://schemas.microsoft.com/office/drawing/2014/main" id="{A69649E3-BE83-43B9-B2EF-7DA17C02E65E}"/>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980000" y="1080000"/>
            <a:ext cx="6000750" cy="5400000"/>
          </a:xfrm>
          <a:prstGeom prst="rect">
            <a:avLst/>
          </a:prstGeom>
        </p:spPr>
      </p:pic>
    </p:spTree>
    <p:extLst>
      <p:ext uri="{BB962C8B-B14F-4D97-AF65-F5344CB8AC3E}">
        <p14:creationId xmlns:p14="http://schemas.microsoft.com/office/powerpoint/2010/main" val="2746194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743332"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II</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导联描记过程</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上 11">
            <a:extLst>
              <a:ext uri="{FF2B5EF4-FFF2-40B4-BE49-F238E27FC236}">
                <a16:creationId xmlns:a16="http://schemas.microsoft.com/office/drawing/2014/main" id="{F0FE4BEE-6123-43DB-94E3-DA8B87C5990D}"/>
              </a:ext>
            </a:extLst>
          </p:cNvPr>
          <p:cNvSpPr/>
          <p:nvPr/>
        </p:nvSpPr>
        <p:spPr>
          <a:xfrm rot="8150873">
            <a:off x="1390042" y="1177560"/>
            <a:ext cx="117542" cy="133589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图片包含 游戏机, 体育, 衬衫&#10;&#10;描述已自动生成">
            <a:extLst>
              <a:ext uri="{FF2B5EF4-FFF2-40B4-BE49-F238E27FC236}">
                <a16:creationId xmlns:a16="http://schemas.microsoft.com/office/drawing/2014/main" id="{D28DE6A9-C3BD-4D3B-BA8D-4D14431A3B4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980000" y="1080000"/>
            <a:ext cx="6000750" cy="5400000"/>
          </a:xfrm>
          <a:prstGeom prst="rect">
            <a:avLst/>
          </a:prstGeom>
        </p:spPr>
      </p:pic>
    </p:spTree>
    <p:extLst>
      <p:ext uri="{BB962C8B-B14F-4D97-AF65-F5344CB8AC3E}">
        <p14:creationId xmlns:p14="http://schemas.microsoft.com/office/powerpoint/2010/main" val="3986473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743332"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II</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导联描记过程</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上 11">
            <a:extLst>
              <a:ext uri="{FF2B5EF4-FFF2-40B4-BE49-F238E27FC236}">
                <a16:creationId xmlns:a16="http://schemas.microsoft.com/office/drawing/2014/main" id="{F0FE4BEE-6123-43DB-94E3-DA8B87C5990D}"/>
              </a:ext>
            </a:extLst>
          </p:cNvPr>
          <p:cNvSpPr/>
          <p:nvPr/>
        </p:nvSpPr>
        <p:spPr>
          <a:xfrm rot="8150873">
            <a:off x="1390042" y="1177560"/>
            <a:ext cx="117542" cy="133589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E36B45A-5595-4C39-91EE-3E1A4ED1D39B}"/>
              </a:ext>
            </a:extLst>
          </p:cNvPr>
          <p:cNvCxnSpPr>
            <a:cxnSpLocks/>
          </p:cNvCxnSpPr>
          <p:nvPr/>
        </p:nvCxnSpPr>
        <p:spPr>
          <a:xfrm flipV="1">
            <a:off x="983543" y="1208015"/>
            <a:ext cx="64942" cy="158245"/>
          </a:xfrm>
          <a:prstGeom prst="straightConnector1">
            <a:avLst/>
          </a:prstGeom>
          <a:ln>
            <a:solidFill>
              <a:srgbClr val="E0414A"/>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25BBCE89-7E82-423E-B11C-5E008245F4E5}"/>
              </a:ext>
            </a:extLst>
          </p:cNvPr>
          <p:cNvCxnSpPr>
            <a:cxnSpLocks/>
          </p:cNvCxnSpPr>
          <p:nvPr/>
        </p:nvCxnSpPr>
        <p:spPr>
          <a:xfrm flipH="1" flipV="1">
            <a:off x="864066" y="1366260"/>
            <a:ext cx="77309" cy="792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descr="图片包含 游戏机, 体育&#10;&#10;描述已自动生成">
            <a:extLst>
              <a:ext uri="{FF2B5EF4-FFF2-40B4-BE49-F238E27FC236}">
                <a16:creationId xmlns:a16="http://schemas.microsoft.com/office/drawing/2014/main" id="{8489E3D7-44E0-4100-9F2E-83BBDD55F41F}"/>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980000" y="1080000"/>
            <a:ext cx="6001588" cy="5400000"/>
          </a:xfrm>
          <a:prstGeom prst="rect">
            <a:avLst/>
          </a:prstGeom>
          <a:solidFill>
            <a:srgbClr val="F3F3F3"/>
          </a:solidFill>
        </p:spPr>
      </p:pic>
      <p:sp>
        <p:nvSpPr>
          <p:cNvPr id="25" name="箭头: 上 24">
            <a:extLst>
              <a:ext uri="{FF2B5EF4-FFF2-40B4-BE49-F238E27FC236}">
                <a16:creationId xmlns:a16="http://schemas.microsoft.com/office/drawing/2014/main" id="{83B056BD-7DD2-4C50-8CD9-8ADFC3F218DB}"/>
              </a:ext>
            </a:extLst>
          </p:cNvPr>
          <p:cNvSpPr/>
          <p:nvPr/>
        </p:nvSpPr>
        <p:spPr>
          <a:xfrm rot="8150873">
            <a:off x="1351386" y="2064492"/>
            <a:ext cx="117542" cy="133589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84287454-F2A6-4A31-80A7-9AAB7B8F7DF2}"/>
              </a:ext>
            </a:extLst>
          </p:cNvPr>
          <p:cNvCxnSpPr>
            <a:cxnSpLocks/>
          </p:cNvCxnSpPr>
          <p:nvPr/>
        </p:nvCxnSpPr>
        <p:spPr>
          <a:xfrm flipH="1">
            <a:off x="778695" y="2255808"/>
            <a:ext cx="170740" cy="35707"/>
          </a:xfrm>
          <a:prstGeom prst="straightConnector1">
            <a:avLst/>
          </a:prstGeom>
          <a:ln>
            <a:solidFill>
              <a:srgbClr val="E0414A"/>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8246615-C7A3-41AF-AA8A-F32E02CFBE9D}"/>
              </a:ext>
            </a:extLst>
          </p:cNvPr>
          <p:cNvCxnSpPr>
            <a:cxnSpLocks/>
          </p:cNvCxnSpPr>
          <p:nvPr/>
        </p:nvCxnSpPr>
        <p:spPr>
          <a:xfrm flipH="1" flipV="1">
            <a:off x="964440" y="2140134"/>
            <a:ext cx="103148" cy="785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箭头: 上 34">
            <a:extLst>
              <a:ext uri="{FF2B5EF4-FFF2-40B4-BE49-F238E27FC236}">
                <a16:creationId xmlns:a16="http://schemas.microsoft.com/office/drawing/2014/main" id="{491AF272-9167-4C92-8955-5E068FEAB335}"/>
              </a:ext>
            </a:extLst>
          </p:cNvPr>
          <p:cNvSpPr/>
          <p:nvPr/>
        </p:nvSpPr>
        <p:spPr>
          <a:xfrm rot="8150873">
            <a:off x="1312731" y="3203865"/>
            <a:ext cx="117542" cy="133589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96418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4698722"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一、心脏电信号传导结构</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图片包含 游戏机, 钟表&#10;&#10;描述已自动生成">
            <a:extLst>
              <a:ext uri="{FF2B5EF4-FFF2-40B4-BE49-F238E27FC236}">
                <a16:creationId xmlns:a16="http://schemas.microsoft.com/office/drawing/2014/main" id="{BE4FDC7F-7093-46D7-A282-FCA2E942F859}"/>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980000" y="1080000"/>
            <a:ext cx="5925600" cy="5400000"/>
          </a:xfrm>
          <a:prstGeom prst="rect">
            <a:avLst/>
          </a:prstGeom>
        </p:spPr>
      </p:pic>
      <p:sp>
        <p:nvSpPr>
          <p:cNvPr id="45" name="箭头: 上 44">
            <a:extLst>
              <a:ext uri="{FF2B5EF4-FFF2-40B4-BE49-F238E27FC236}">
                <a16:creationId xmlns:a16="http://schemas.microsoft.com/office/drawing/2014/main" id="{B53668E3-C9C4-47A2-BCC2-85447A648E68}"/>
              </a:ext>
            </a:extLst>
          </p:cNvPr>
          <p:cNvSpPr/>
          <p:nvPr/>
        </p:nvSpPr>
        <p:spPr>
          <a:xfrm rot="8150873">
            <a:off x="1390042" y="1177560"/>
            <a:ext cx="117542" cy="133589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箭头连接符 45">
            <a:extLst>
              <a:ext uri="{FF2B5EF4-FFF2-40B4-BE49-F238E27FC236}">
                <a16:creationId xmlns:a16="http://schemas.microsoft.com/office/drawing/2014/main" id="{1CA29B40-C357-4C09-AEEF-9BD47823ED3B}"/>
              </a:ext>
            </a:extLst>
          </p:cNvPr>
          <p:cNvCxnSpPr>
            <a:cxnSpLocks/>
          </p:cNvCxnSpPr>
          <p:nvPr/>
        </p:nvCxnSpPr>
        <p:spPr>
          <a:xfrm flipV="1">
            <a:off x="983543" y="1208015"/>
            <a:ext cx="64942" cy="158245"/>
          </a:xfrm>
          <a:prstGeom prst="straightConnector1">
            <a:avLst/>
          </a:prstGeom>
          <a:ln>
            <a:solidFill>
              <a:srgbClr val="E0414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F8239F4A-683B-46E2-9393-98BF17AE48F3}"/>
              </a:ext>
            </a:extLst>
          </p:cNvPr>
          <p:cNvCxnSpPr>
            <a:cxnSpLocks/>
          </p:cNvCxnSpPr>
          <p:nvPr/>
        </p:nvCxnSpPr>
        <p:spPr>
          <a:xfrm flipH="1" flipV="1">
            <a:off x="864066" y="1366260"/>
            <a:ext cx="77309" cy="792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箭头: 上 47">
            <a:extLst>
              <a:ext uri="{FF2B5EF4-FFF2-40B4-BE49-F238E27FC236}">
                <a16:creationId xmlns:a16="http://schemas.microsoft.com/office/drawing/2014/main" id="{16165F63-417E-44E6-B894-765272046EE0}"/>
              </a:ext>
            </a:extLst>
          </p:cNvPr>
          <p:cNvSpPr/>
          <p:nvPr/>
        </p:nvSpPr>
        <p:spPr>
          <a:xfrm rot="8150873">
            <a:off x="1351386" y="2064492"/>
            <a:ext cx="117542" cy="133589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9C96B0D-04F4-4AC9-A098-54FE8C982DB5}"/>
              </a:ext>
            </a:extLst>
          </p:cNvPr>
          <p:cNvCxnSpPr>
            <a:cxnSpLocks/>
          </p:cNvCxnSpPr>
          <p:nvPr/>
        </p:nvCxnSpPr>
        <p:spPr>
          <a:xfrm flipH="1">
            <a:off x="778695" y="2255808"/>
            <a:ext cx="170740" cy="35707"/>
          </a:xfrm>
          <a:prstGeom prst="straightConnector1">
            <a:avLst/>
          </a:prstGeom>
          <a:ln>
            <a:solidFill>
              <a:srgbClr val="E0414A"/>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AFEA4965-93F5-495F-8C54-3CB28E60A6D1}"/>
              </a:ext>
            </a:extLst>
          </p:cNvPr>
          <p:cNvCxnSpPr>
            <a:cxnSpLocks/>
          </p:cNvCxnSpPr>
          <p:nvPr/>
        </p:nvCxnSpPr>
        <p:spPr>
          <a:xfrm flipH="1" flipV="1">
            <a:off x="964440" y="2140134"/>
            <a:ext cx="103148" cy="785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箭头: 上 66">
            <a:extLst>
              <a:ext uri="{FF2B5EF4-FFF2-40B4-BE49-F238E27FC236}">
                <a16:creationId xmlns:a16="http://schemas.microsoft.com/office/drawing/2014/main" id="{E6DB12AE-B862-4370-BF21-5AE1ACAFC6CD}"/>
              </a:ext>
            </a:extLst>
          </p:cNvPr>
          <p:cNvSpPr/>
          <p:nvPr/>
        </p:nvSpPr>
        <p:spPr>
          <a:xfrm rot="8150873">
            <a:off x="1312731" y="3203865"/>
            <a:ext cx="117542" cy="133589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06D8427D-A799-455A-899E-8A56E56D132D}"/>
              </a:ext>
            </a:extLst>
          </p:cNvPr>
          <p:cNvCxnSpPr/>
          <p:nvPr/>
        </p:nvCxnSpPr>
        <p:spPr>
          <a:xfrm flipV="1">
            <a:off x="5125673" y="4009938"/>
            <a:ext cx="184558" cy="838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3C211020-202D-46F8-B4E1-BCA32B45AB0D}"/>
              </a:ext>
            </a:extLst>
          </p:cNvPr>
          <p:cNvCxnSpPr>
            <a:cxnSpLocks/>
          </p:cNvCxnSpPr>
          <p:nvPr/>
        </p:nvCxnSpPr>
        <p:spPr>
          <a:xfrm flipV="1">
            <a:off x="5167618" y="4285043"/>
            <a:ext cx="158702" cy="296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17CEDA91-2E1D-4DCF-B314-65CEBF03003D}"/>
              </a:ext>
            </a:extLst>
          </p:cNvPr>
          <p:cNvCxnSpPr>
            <a:cxnSpLocks/>
          </p:cNvCxnSpPr>
          <p:nvPr/>
        </p:nvCxnSpPr>
        <p:spPr>
          <a:xfrm flipV="1">
            <a:off x="5217952" y="4505953"/>
            <a:ext cx="222112" cy="3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F2CAF23C-F0CF-49F8-B091-8B79D939A6A4}"/>
              </a:ext>
            </a:extLst>
          </p:cNvPr>
          <p:cNvCxnSpPr>
            <a:cxnSpLocks/>
          </p:cNvCxnSpPr>
          <p:nvPr/>
        </p:nvCxnSpPr>
        <p:spPr>
          <a:xfrm>
            <a:off x="5255506" y="4679326"/>
            <a:ext cx="18455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A931F44F-0DF6-40DE-8D7E-9680B51A32FA}"/>
              </a:ext>
            </a:extLst>
          </p:cNvPr>
          <p:cNvCxnSpPr>
            <a:cxnSpLocks/>
          </p:cNvCxnSpPr>
          <p:nvPr/>
        </p:nvCxnSpPr>
        <p:spPr>
          <a:xfrm>
            <a:off x="5263895" y="4849570"/>
            <a:ext cx="22211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B5B8DDB0-4641-473D-B4C6-2A4AD904EBFA}"/>
              </a:ext>
            </a:extLst>
          </p:cNvPr>
          <p:cNvCxnSpPr>
            <a:cxnSpLocks/>
          </p:cNvCxnSpPr>
          <p:nvPr/>
        </p:nvCxnSpPr>
        <p:spPr>
          <a:xfrm flipH="1">
            <a:off x="4677838" y="4160940"/>
            <a:ext cx="26496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541448E6-183B-4BA7-9601-25D5D5A81E09}"/>
              </a:ext>
            </a:extLst>
          </p:cNvPr>
          <p:cNvCxnSpPr>
            <a:cxnSpLocks/>
          </p:cNvCxnSpPr>
          <p:nvPr/>
        </p:nvCxnSpPr>
        <p:spPr>
          <a:xfrm flipH="1">
            <a:off x="4677838" y="4385009"/>
            <a:ext cx="26496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0B5C9800-7DB6-4B94-8F6B-14074ED349A4}"/>
              </a:ext>
            </a:extLst>
          </p:cNvPr>
          <p:cNvCxnSpPr>
            <a:cxnSpLocks/>
          </p:cNvCxnSpPr>
          <p:nvPr/>
        </p:nvCxnSpPr>
        <p:spPr>
          <a:xfrm flipH="1">
            <a:off x="4709229" y="4587381"/>
            <a:ext cx="26496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0D718A86-48DD-47E5-AE87-4CE2C430E39A}"/>
              </a:ext>
            </a:extLst>
          </p:cNvPr>
          <p:cNvCxnSpPr>
            <a:cxnSpLocks/>
          </p:cNvCxnSpPr>
          <p:nvPr/>
        </p:nvCxnSpPr>
        <p:spPr>
          <a:xfrm flipH="1">
            <a:off x="4717676" y="4757957"/>
            <a:ext cx="26496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1F210549-3656-449E-ABD4-FF4F30825910}"/>
              </a:ext>
            </a:extLst>
          </p:cNvPr>
          <p:cNvCxnSpPr>
            <a:cxnSpLocks/>
          </p:cNvCxnSpPr>
          <p:nvPr/>
        </p:nvCxnSpPr>
        <p:spPr>
          <a:xfrm flipH="1">
            <a:off x="4717676" y="4927135"/>
            <a:ext cx="264962" cy="643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EE9F823F-9706-4956-8367-24F15D9452B2}"/>
              </a:ext>
            </a:extLst>
          </p:cNvPr>
          <p:cNvCxnSpPr>
            <a:cxnSpLocks/>
          </p:cNvCxnSpPr>
          <p:nvPr/>
        </p:nvCxnSpPr>
        <p:spPr>
          <a:xfrm flipH="1">
            <a:off x="4810319" y="5185795"/>
            <a:ext cx="211064" cy="824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539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743332"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II</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导联描记过程</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上 11">
            <a:extLst>
              <a:ext uri="{FF2B5EF4-FFF2-40B4-BE49-F238E27FC236}">
                <a16:creationId xmlns:a16="http://schemas.microsoft.com/office/drawing/2014/main" id="{F0FE4BEE-6123-43DB-94E3-DA8B87C5990D}"/>
              </a:ext>
            </a:extLst>
          </p:cNvPr>
          <p:cNvSpPr/>
          <p:nvPr/>
        </p:nvSpPr>
        <p:spPr>
          <a:xfrm rot="8150873">
            <a:off x="1390042" y="1177560"/>
            <a:ext cx="117542" cy="133589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E36B45A-5595-4C39-91EE-3E1A4ED1D39B}"/>
              </a:ext>
            </a:extLst>
          </p:cNvPr>
          <p:cNvCxnSpPr>
            <a:cxnSpLocks/>
          </p:cNvCxnSpPr>
          <p:nvPr/>
        </p:nvCxnSpPr>
        <p:spPr>
          <a:xfrm>
            <a:off x="983543" y="1366260"/>
            <a:ext cx="685866" cy="999434"/>
          </a:xfrm>
          <a:prstGeom prst="straightConnector1">
            <a:avLst/>
          </a:prstGeom>
          <a:ln>
            <a:solidFill>
              <a:srgbClr val="E0414A"/>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25BBCE89-7E82-423E-B11C-5E008245F4E5}"/>
              </a:ext>
            </a:extLst>
          </p:cNvPr>
          <p:cNvCxnSpPr>
            <a:cxnSpLocks/>
          </p:cNvCxnSpPr>
          <p:nvPr/>
        </p:nvCxnSpPr>
        <p:spPr>
          <a:xfrm>
            <a:off x="1048485" y="1303554"/>
            <a:ext cx="811924" cy="8362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14" descr="图片包含 游戏机, 体育&#10;&#10;描述已自动生成">
            <a:extLst>
              <a:ext uri="{FF2B5EF4-FFF2-40B4-BE49-F238E27FC236}">
                <a16:creationId xmlns:a16="http://schemas.microsoft.com/office/drawing/2014/main" id="{65DDC46E-E04D-4A38-BD1F-76A5C371F79C}"/>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980000" y="1080000"/>
            <a:ext cx="6001588" cy="5400000"/>
          </a:xfrm>
          <a:prstGeom prst="rect">
            <a:avLst/>
          </a:prstGeom>
        </p:spPr>
      </p:pic>
    </p:spTree>
    <p:extLst>
      <p:ext uri="{BB962C8B-B14F-4D97-AF65-F5344CB8AC3E}">
        <p14:creationId xmlns:p14="http://schemas.microsoft.com/office/powerpoint/2010/main" val="3426601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743332"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II</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导联描记过程</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上 11">
            <a:extLst>
              <a:ext uri="{FF2B5EF4-FFF2-40B4-BE49-F238E27FC236}">
                <a16:creationId xmlns:a16="http://schemas.microsoft.com/office/drawing/2014/main" id="{F0FE4BEE-6123-43DB-94E3-DA8B87C5990D}"/>
              </a:ext>
            </a:extLst>
          </p:cNvPr>
          <p:cNvSpPr/>
          <p:nvPr/>
        </p:nvSpPr>
        <p:spPr>
          <a:xfrm rot="8150873">
            <a:off x="1390042" y="1177560"/>
            <a:ext cx="117542" cy="133589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E36B45A-5595-4C39-91EE-3E1A4ED1D39B}"/>
              </a:ext>
            </a:extLst>
          </p:cNvPr>
          <p:cNvCxnSpPr>
            <a:cxnSpLocks/>
          </p:cNvCxnSpPr>
          <p:nvPr/>
        </p:nvCxnSpPr>
        <p:spPr>
          <a:xfrm flipV="1">
            <a:off x="983543" y="1258573"/>
            <a:ext cx="179707" cy="107687"/>
          </a:xfrm>
          <a:prstGeom prst="straightConnector1">
            <a:avLst/>
          </a:prstGeom>
          <a:ln>
            <a:solidFill>
              <a:srgbClr val="E0414A"/>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25BBCE89-7E82-423E-B11C-5E008245F4E5}"/>
              </a:ext>
            </a:extLst>
          </p:cNvPr>
          <p:cNvCxnSpPr>
            <a:cxnSpLocks/>
          </p:cNvCxnSpPr>
          <p:nvPr/>
        </p:nvCxnSpPr>
        <p:spPr>
          <a:xfrm>
            <a:off x="941375" y="1445521"/>
            <a:ext cx="107110" cy="81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descr="图片包含 游戏机, 体育&#10;&#10;描述已自动生成">
            <a:extLst>
              <a:ext uri="{FF2B5EF4-FFF2-40B4-BE49-F238E27FC236}">
                <a16:creationId xmlns:a16="http://schemas.microsoft.com/office/drawing/2014/main" id="{565D2A9D-929E-4088-93BD-778B27663D6A}"/>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980000" y="1080000"/>
            <a:ext cx="6000750" cy="5400000"/>
          </a:xfrm>
          <a:prstGeom prst="rect">
            <a:avLst/>
          </a:prstGeom>
        </p:spPr>
      </p:pic>
    </p:spTree>
    <p:extLst>
      <p:ext uri="{BB962C8B-B14F-4D97-AF65-F5344CB8AC3E}">
        <p14:creationId xmlns:p14="http://schemas.microsoft.com/office/powerpoint/2010/main" val="120171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743332"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II</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导联描记过程</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上 11">
            <a:extLst>
              <a:ext uri="{FF2B5EF4-FFF2-40B4-BE49-F238E27FC236}">
                <a16:creationId xmlns:a16="http://schemas.microsoft.com/office/drawing/2014/main" id="{F0FE4BEE-6123-43DB-94E3-DA8B87C5990D}"/>
              </a:ext>
            </a:extLst>
          </p:cNvPr>
          <p:cNvSpPr/>
          <p:nvPr/>
        </p:nvSpPr>
        <p:spPr>
          <a:xfrm rot="8150873">
            <a:off x="1390042" y="1177560"/>
            <a:ext cx="117542" cy="133589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E36B45A-5595-4C39-91EE-3E1A4ED1D39B}"/>
              </a:ext>
            </a:extLst>
          </p:cNvPr>
          <p:cNvCxnSpPr>
            <a:cxnSpLocks/>
          </p:cNvCxnSpPr>
          <p:nvPr/>
        </p:nvCxnSpPr>
        <p:spPr>
          <a:xfrm flipH="1" flipV="1">
            <a:off x="941375" y="1199626"/>
            <a:ext cx="42168" cy="166634"/>
          </a:xfrm>
          <a:prstGeom prst="straightConnector1">
            <a:avLst/>
          </a:prstGeom>
          <a:ln>
            <a:solidFill>
              <a:srgbClr val="E0414A"/>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25BBCE89-7E82-423E-B11C-5E008245F4E5}"/>
              </a:ext>
            </a:extLst>
          </p:cNvPr>
          <p:cNvCxnSpPr>
            <a:cxnSpLocks/>
          </p:cNvCxnSpPr>
          <p:nvPr/>
        </p:nvCxnSpPr>
        <p:spPr>
          <a:xfrm flipH="1" flipV="1">
            <a:off x="894524" y="1366260"/>
            <a:ext cx="46851" cy="792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descr="图片包含 游戏机, 体育&#10;&#10;描述已自动生成">
            <a:extLst>
              <a:ext uri="{FF2B5EF4-FFF2-40B4-BE49-F238E27FC236}">
                <a16:creationId xmlns:a16="http://schemas.microsoft.com/office/drawing/2014/main" id="{221CA130-FF73-43AC-ADA5-92925DB5B8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2193" y="299118"/>
            <a:ext cx="6000750" cy="6858000"/>
          </a:xfrm>
          <a:prstGeom prst="rect">
            <a:avLst/>
          </a:prstGeom>
        </p:spPr>
      </p:pic>
    </p:spTree>
    <p:extLst>
      <p:ext uri="{BB962C8B-B14F-4D97-AF65-F5344CB8AC3E}">
        <p14:creationId xmlns:p14="http://schemas.microsoft.com/office/powerpoint/2010/main" val="1443288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743332"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II</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导联描记过程</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上 11">
            <a:extLst>
              <a:ext uri="{FF2B5EF4-FFF2-40B4-BE49-F238E27FC236}">
                <a16:creationId xmlns:a16="http://schemas.microsoft.com/office/drawing/2014/main" id="{F0FE4BEE-6123-43DB-94E3-DA8B87C5990D}"/>
              </a:ext>
            </a:extLst>
          </p:cNvPr>
          <p:cNvSpPr/>
          <p:nvPr/>
        </p:nvSpPr>
        <p:spPr>
          <a:xfrm rot="8150873">
            <a:off x="1390042" y="1177560"/>
            <a:ext cx="117542" cy="133589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E36B45A-5595-4C39-91EE-3E1A4ED1D39B}"/>
              </a:ext>
            </a:extLst>
          </p:cNvPr>
          <p:cNvCxnSpPr>
            <a:cxnSpLocks/>
          </p:cNvCxnSpPr>
          <p:nvPr/>
        </p:nvCxnSpPr>
        <p:spPr>
          <a:xfrm>
            <a:off x="983543" y="1366260"/>
            <a:ext cx="627143" cy="294760"/>
          </a:xfrm>
          <a:prstGeom prst="straightConnector1">
            <a:avLst/>
          </a:prstGeom>
          <a:ln>
            <a:solidFill>
              <a:srgbClr val="E0414A"/>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25BBCE89-7E82-423E-B11C-5E008245F4E5}"/>
              </a:ext>
            </a:extLst>
          </p:cNvPr>
          <p:cNvCxnSpPr>
            <a:cxnSpLocks/>
          </p:cNvCxnSpPr>
          <p:nvPr/>
        </p:nvCxnSpPr>
        <p:spPr>
          <a:xfrm>
            <a:off x="914651" y="1445521"/>
            <a:ext cx="423225" cy="4600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descr="图片包含 游戏机, 文字&#10;&#10;描述已自动生成">
            <a:extLst>
              <a:ext uri="{FF2B5EF4-FFF2-40B4-BE49-F238E27FC236}">
                <a16:creationId xmlns:a16="http://schemas.microsoft.com/office/drawing/2014/main" id="{895E25EB-58B3-4B36-A80F-1BA58B466D12}"/>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980000" y="1080000"/>
            <a:ext cx="6000750" cy="5400000"/>
          </a:xfrm>
          <a:prstGeom prst="rect">
            <a:avLst/>
          </a:prstGeom>
        </p:spPr>
      </p:pic>
    </p:spTree>
    <p:extLst>
      <p:ext uri="{BB962C8B-B14F-4D97-AF65-F5344CB8AC3E}">
        <p14:creationId xmlns:p14="http://schemas.microsoft.com/office/powerpoint/2010/main" val="878871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4457489" y="1018782"/>
            <a:ext cx="3416320" cy="646331"/>
          </a:xfrm>
          <a:prstGeom prst="rect">
            <a:avLst/>
          </a:prstGeom>
          <a:noFill/>
        </p:spPr>
        <p:txBody>
          <a:bodyPr wrap="none" rtlCol="0">
            <a:spAutoFit/>
          </a:bodyPr>
          <a:lstStyle/>
          <a:p>
            <a:r>
              <a:rPr lang="zh-CN" altLang="en-US" sz="3600" b="1" dirty="0">
                <a:solidFill>
                  <a:schemeClr val="bg2">
                    <a:lumMod val="25000"/>
                  </a:schemeClr>
                </a:solidFill>
                <a:latin typeface="微软雅黑" pitchFamily="34" charset="-122"/>
                <a:ea typeface="微软雅黑" pitchFamily="34" charset="-122"/>
              </a:rPr>
              <a:t>心血管系统生理</a:t>
            </a:r>
            <a:endParaRPr lang="zh-CN" altLang="en-US" sz="3600" dirty="0">
              <a:solidFill>
                <a:schemeClr val="bg2">
                  <a:lumMod val="25000"/>
                </a:schemeClr>
              </a:solidFill>
              <a:latin typeface="微软雅黑" pitchFamily="34" charset="-122"/>
              <a:ea typeface="微软雅黑" pitchFamily="34" charset="-122"/>
            </a:endParaRPr>
          </a:p>
        </p:txBody>
      </p:sp>
      <p:sp>
        <p:nvSpPr>
          <p:cNvPr id="72" name="文本框 71"/>
          <p:cNvSpPr txBox="1"/>
          <p:nvPr/>
        </p:nvSpPr>
        <p:spPr>
          <a:xfrm>
            <a:off x="4436012" y="2087509"/>
            <a:ext cx="4339650" cy="646331"/>
          </a:xfrm>
          <a:prstGeom prst="rect">
            <a:avLst/>
          </a:prstGeom>
          <a:noFill/>
        </p:spPr>
        <p:txBody>
          <a:bodyPr wrap="none" rtlCol="0">
            <a:spAutoFit/>
          </a:bodyPr>
          <a:lstStyle/>
          <a:p>
            <a:r>
              <a:rPr lang="zh-CN" altLang="en-US" sz="3600" b="1" dirty="0">
                <a:solidFill>
                  <a:schemeClr val="bg2">
                    <a:lumMod val="25000"/>
                  </a:schemeClr>
                </a:solidFill>
                <a:latin typeface="微软雅黑" pitchFamily="34" charset="-122"/>
                <a:ea typeface="微软雅黑" pitchFamily="34" charset="-122"/>
              </a:rPr>
              <a:t>心脏传导结构及功能</a:t>
            </a:r>
          </a:p>
        </p:txBody>
      </p:sp>
      <p:sp>
        <p:nvSpPr>
          <p:cNvPr id="73" name="文本框 72"/>
          <p:cNvSpPr txBox="1"/>
          <p:nvPr/>
        </p:nvSpPr>
        <p:spPr>
          <a:xfrm>
            <a:off x="4446098" y="4207271"/>
            <a:ext cx="2492990" cy="646331"/>
          </a:xfrm>
          <a:prstGeom prst="rect">
            <a:avLst/>
          </a:prstGeom>
          <a:noFill/>
        </p:spPr>
        <p:txBody>
          <a:bodyPr wrap="none" rtlCol="0">
            <a:spAutoFit/>
          </a:bodyPr>
          <a:lstStyle/>
          <a:p>
            <a:r>
              <a:rPr lang="zh-CN" altLang="en-US" sz="3600" b="1" dirty="0">
                <a:solidFill>
                  <a:schemeClr val="bg2">
                    <a:lumMod val="25000"/>
                  </a:schemeClr>
                </a:solidFill>
                <a:latin typeface="微软雅黑" pitchFamily="34" charset="-122"/>
                <a:ea typeface="微软雅黑" pitchFamily="34" charset="-122"/>
              </a:rPr>
              <a:t>异常心电图</a:t>
            </a:r>
            <a:endParaRPr lang="zh-CN" altLang="en-US" sz="3600" dirty="0">
              <a:solidFill>
                <a:schemeClr val="bg2">
                  <a:lumMod val="25000"/>
                </a:schemeClr>
              </a:solidFill>
              <a:latin typeface="微软雅黑" pitchFamily="34" charset="-122"/>
              <a:ea typeface="微软雅黑" pitchFamily="34" charset="-122"/>
            </a:endParaRPr>
          </a:p>
        </p:txBody>
      </p:sp>
      <p:grpSp>
        <p:nvGrpSpPr>
          <p:cNvPr id="5" name="组合 4"/>
          <p:cNvGrpSpPr>
            <a:grpSpLocks noChangeAspect="1"/>
          </p:cNvGrpSpPr>
          <p:nvPr/>
        </p:nvGrpSpPr>
        <p:grpSpPr>
          <a:xfrm>
            <a:off x="3821218" y="2152785"/>
            <a:ext cx="540000" cy="540000"/>
            <a:chOff x="4597020" y="2340949"/>
            <a:chExt cx="720000" cy="720000"/>
          </a:xfrm>
        </p:grpSpPr>
        <p:grpSp>
          <p:nvGrpSpPr>
            <p:cNvPr id="82" name="组合 81"/>
            <p:cNvGrpSpPr/>
            <p:nvPr/>
          </p:nvGrpSpPr>
          <p:grpSpPr>
            <a:xfrm>
              <a:off x="4597020" y="2340949"/>
              <a:ext cx="720000" cy="720000"/>
              <a:chOff x="6585478" y="1661232"/>
              <a:chExt cx="928740" cy="928740"/>
            </a:xfrm>
          </p:grpSpPr>
          <p:sp>
            <p:nvSpPr>
              <p:cNvPr id="84" name="椭圆 83"/>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圆角矩形 84"/>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6" name="椭圆 85"/>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Freeform 16"/>
            <p:cNvSpPr>
              <a:spLocks noEditPoints="1"/>
            </p:cNvSpPr>
            <p:nvPr/>
          </p:nvSpPr>
          <p:spPr bwMode="auto">
            <a:xfrm>
              <a:off x="4870034" y="2586675"/>
              <a:ext cx="200867" cy="228549"/>
            </a:xfrm>
            <a:custGeom>
              <a:avLst/>
              <a:gdLst>
                <a:gd name="T0" fmla="*/ 381 w 598"/>
                <a:gd name="T1" fmla="*/ 84 h 674"/>
                <a:gd name="T2" fmla="*/ 296 w 598"/>
                <a:gd name="T3" fmla="*/ 169 h 674"/>
                <a:gd name="T4" fmla="*/ 212 w 598"/>
                <a:gd name="T5" fmla="*/ 169 h 674"/>
                <a:gd name="T6" fmla="*/ 127 w 598"/>
                <a:gd name="T7" fmla="*/ 84 h 674"/>
                <a:gd name="T8" fmla="*/ 212 w 598"/>
                <a:gd name="T9" fmla="*/ 0 h 674"/>
                <a:gd name="T10" fmla="*/ 296 w 598"/>
                <a:gd name="T11" fmla="*/ 0 h 674"/>
                <a:gd name="T12" fmla="*/ 381 w 598"/>
                <a:gd name="T13" fmla="*/ 84 h 674"/>
                <a:gd name="T14" fmla="*/ 421 w 598"/>
                <a:gd name="T15" fmla="*/ 84 h 674"/>
                <a:gd name="T16" fmla="*/ 423 w 598"/>
                <a:gd name="T17" fmla="*/ 103 h 674"/>
                <a:gd name="T18" fmla="*/ 317 w 598"/>
                <a:gd name="T19" fmla="*/ 209 h 674"/>
                <a:gd name="T20" fmla="*/ 191 w 598"/>
                <a:gd name="T21" fmla="*/ 209 h 674"/>
                <a:gd name="T22" fmla="*/ 85 w 598"/>
                <a:gd name="T23" fmla="*/ 103 h 674"/>
                <a:gd name="T24" fmla="*/ 87 w 598"/>
                <a:gd name="T25" fmla="*/ 84 h 674"/>
                <a:gd name="T26" fmla="*/ 0 w 598"/>
                <a:gd name="T27" fmla="*/ 188 h 674"/>
                <a:gd name="T28" fmla="*/ 0 w 598"/>
                <a:gd name="T29" fmla="*/ 569 h 674"/>
                <a:gd name="T30" fmla="*/ 106 w 598"/>
                <a:gd name="T31" fmla="*/ 674 h 674"/>
                <a:gd name="T32" fmla="*/ 387 w 598"/>
                <a:gd name="T33" fmla="*/ 674 h 674"/>
                <a:gd name="T34" fmla="*/ 272 w 598"/>
                <a:gd name="T35" fmla="*/ 500 h 674"/>
                <a:gd name="T36" fmla="*/ 461 w 598"/>
                <a:gd name="T37" fmla="*/ 311 h 674"/>
                <a:gd name="T38" fmla="*/ 508 w 598"/>
                <a:gd name="T39" fmla="*/ 317 h 674"/>
                <a:gd name="T40" fmla="*/ 508 w 598"/>
                <a:gd name="T41" fmla="*/ 188 h 674"/>
                <a:gd name="T42" fmla="*/ 421 w 598"/>
                <a:gd name="T43" fmla="*/ 84 h 674"/>
                <a:gd name="T44" fmla="*/ 238 w 598"/>
                <a:gd name="T45" fmla="*/ 422 h 674"/>
                <a:gd name="T46" fmla="*/ 238 w 598"/>
                <a:gd name="T47" fmla="*/ 422 h 674"/>
                <a:gd name="T48" fmla="*/ 106 w 598"/>
                <a:gd name="T49" fmla="*/ 422 h 674"/>
                <a:gd name="T50" fmla="*/ 85 w 598"/>
                <a:gd name="T51" fmla="*/ 401 h 674"/>
                <a:gd name="T52" fmla="*/ 106 w 598"/>
                <a:gd name="T53" fmla="*/ 380 h 674"/>
                <a:gd name="T54" fmla="*/ 238 w 598"/>
                <a:gd name="T55" fmla="*/ 380 h 674"/>
                <a:gd name="T56" fmla="*/ 259 w 598"/>
                <a:gd name="T57" fmla="*/ 401 h 674"/>
                <a:gd name="T58" fmla="*/ 238 w 598"/>
                <a:gd name="T59" fmla="*/ 422 h 674"/>
                <a:gd name="T60" fmla="*/ 280 w 598"/>
                <a:gd name="T61" fmla="*/ 338 h 674"/>
                <a:gd name="T62" fmla="*/ 280 w 598"/>
                <a:gd name="T63" fmla="*/ 338 h 674"/>
                <a:gd name="T64" fmla="*/ 106 w 598"/>
                <a:gd name="T65" fmla="*/ 338 h 674"/>
                <a:gd name="T66" fmla="*/ 85 w 598"/>
                <a:gd name="T67" fmla="*/ 317 h 674"/>
                <a:gd name="T68" fmla="*/ 106 w 598"/>
                <a:gd name="T69" fmla="*/ 296 h 674"/>
                <a:gd name="T70" fmla="*/ 280 w 598"/>
                <a:gd name="T71" fmla="*/ 296 h 674"/>
                <a:gd name="T72" fmla="*/ 302 w 598"/>
                <a:gd name="T73" fmla="*/ 317 h 674"/>
                <a:gd name="T74" fmla="*/ 280 w 598"/>
                <a:gd name="T75" fmla="*/ 338 h 674"/>
                <a:gd name="T76" fmla="*/ 496 w 598"/>
                <a:gd name="T77" fmla="*/ 369 h 674"/>
                <a:gd name="T78" fmla="*/ 463 w 598"/>
                <a:gd name="T79" fmla="*/ 365 h 674"/>
                <a:gd name="T80" fmla="*/ 328 w 598"/>
                <a:gd name="T81" fmla="*/ 500 h 674"/>
                <a:gd name="T82" fmla="*/ 434 w 598"/>
                <a:gd name="T83" fmla="*/ 632 h 674"/>
                <a:gd name="T84" fmla="*/ 463 w 598"/>
                <a:gd name="T85" fmla="*/ 635 h 674"/>
                <a:gd name="T86" fmla="*/ 598 w 598"/>
                <a:gd name="T87" fmla="*/ 500 h 674"/>
                <a:gd name="T88" fmla="*/ 496 w 598"/>
                <a:gd name="T89" fmla="*/ 369 h 674"/>
                <a:gd name="T90" fmla="*/ 539 w 598"/>
                <a:gd name="T91" fmla="*/ 481 h 674"/>
                <a:gd name="T92" fmla="*/ 539 w 598"/>
                <a:gd name="T93" fmla="*/ 481 h 674"/>
                <a:gd name="T94" fmla="*/ 496 w 598"/>
                <a:gd name="T95" fmla="*/ 523 h 674"/>
                <a:gd name="T96" fmla="*/ 463 w 598"/>
                <a:gd name="T97" fmla="*/ 557 h 674"/>
                <a:gd name="T98" fmla="*/ 425 w 598"/>
                <a:gd name="T99" fmla="*/ 557 h 674"/>
                <a:gd name="T100" fmla="*/ 386 w 598"/>
                <a:gd name="T101" fmla="*/ 519 h 674"/>
                <a:gd name="T102" fmla="*/ 386 w 598"/>
                <a:gd name="T103" fmla="*/ 481 h 674"/>
                <a:gd name="T104" fmla="*/ 425 w 598"/>
                <a:gd name="T105" fmla="*/ 481 h 674"/>
                <a:gd name="T106" fmla="*/ 444 w 598"/>
                <a:gd name="T107" fmla="*/ 500 h 674"/>
                <a:gd name="T108" fmla="*/ 496 w 598"/>
                <a:gd name="T109" fmla="*/ 447 h 674"/>
                <a:gd name="T110" fmla="*/ 501 w 598"/>
                <a:gd name="T111" fmla="*/ 443 h 674"/>
                <a:gd name="T112" fmla="*/ 539 w 598"/>
                <a:gd name="T113" fmla="*/ 443 h 674"/>
                <a:gd name="T114" fmla="*/ 539 w 598"/>
                <a:gd name="T115" fmla="*/ 481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8" h="674">
                  <a:moveTo>
                    <a:pt x="381" y="84"/>
                  </a:moveTo>
                  <a:cubicBezTo>
                    <a:pt x="381" y="131"/>
                    <a:pt x="343" y="169"/>
                    <a:pt x="296" y="169"/>
                  </a:cubicBezTo>
                  <a:lnTo>
                    <a:pt x="212" y="169"/>
                  </a:lnTo>
                  <a:cubicBezTo>
                    <a:pt x="165" y="169"/>
                    <a:pt x="127" y="131"/>
                    <a:pt x="127" y="84"/>
                  </a:cubicBezTo>
                  <a:cubicBezTo>
                    <a:pt x="127" y="37"/>
                    <a:pt x="165" y="0"/>
                    <a:pt x="212" y="0"/>
                  </a:cubicBezTo>
                  <a:lnTo>
                    <a:pt x="296" y="0"/>
                  </a:lnTo>
                  <a:cubicBezTo>
                    <a:pt x="343" y="0"/>
                    <a:pt x="381" y="37"/>
                    <a:pt x="381" y="84"/>
                  </a:cubicBezTo>
                  <a:close/>
                  <a:moveTo>
                    <a:pt x="421" y="84"/>
                  </a:moveTo>
                  <a:cubicBezTo>
                    <a:pt x="422" y="90"/>
                    <a:pt x="423" y="97"/>
                    <a:pt x="423" y="103"/>
                  </a:cubicBezTo>
                  <a:cubicBezTo>
                    <a:pt x="423" y="162"/>
                    <a:pt x="376" y="209"/>
                    <a:pt x="317" y="209"/>
                  </a:cubicBezTo>
                  <a:lnTo>
                    <a:pt x="191" y="209"/>
                  </a:lnTo>
                  <a:cubicBezTo>
                    <a:pt x="132" y="209"/>
                    <a:pt x="85" y="162"/>
                    <a:pt x="85" y="103"/>
                  </a:cubicBezTo>
                  <a:cubicBezTo>
                    <a:pt x="85" y="97"/>
                    <a:pt x="85" y="90"/>
                    <a:pt x="87" y="84"/>
                  </a:cubicBezTo>
                  <a:cubicBezTo>
                    <a:pt x="37" y="93"/>
                    <a:pt x="0" y="136"/>
                    <a:pt x="0" y="188"/>
                  </a:cubicBezTo>
                  <a:lnTo>
                    <a:pt x="0" y="569"/>
                  </a:lnTo>
                  <a:cubicBezTo>
                    <a:pt x="0" y="627"/>
                    <a:pt x="47" y="674"/>
                    <a:pt x="106" y="674"/>
                  </a:cubicBezTo>
                  <a:lnTo>
                    <a:pt x="387" y="674"/>
                  </a:lnTo>
                  <a:cubicBezTo>
                    <a:pt x="320" y="646"/>
                    <a:pt x="272" y="579"/>
                    <a:pt x="272" y="500"/>
                  </a:cubicBezTo>
                  <a:cubicBezTo>
                    <a:pt x="272" y="396"/>
                    <a:pt x="357" y="311"/>
                    <a:pt x="461" y="311"/>
                  </a:cubicBezTo>
                  <a:cubicBezTo>
                    <a:pt x="477" y="311"/>
                    <a:pt x="493" y="313"/>
                    <a:pt x="508" y="317"/>
                  </a:cubicBezTo>
                  <a:lnTo>
                    <a:pt x="508" y="188"/>
                  </a:lnTo>
                  <a:cubicBezTo>
                    <a:pt x="508" y="136"/>
                    <a:pt x="470" y="93"/>
                    <a:pt x="421" y="84"/>
                  </a:cubicBezTo>
                  <a:close/>
                  <a:moveTo>
                    <a:pt x="238" y="422"/>
                  </a:moveTo>
                  <a:lnTo>
                    <a:pt x="238" y="422"/>
                  </a:lnTo>
                  <a:lnTo>
                    <a:pt x="106" y="422"/>
                  </a:lnTo>
                  <a:cubicBezTo>
                    <a:pt x="94" y="422"/>
                    <a:pt x="85" y="413"/>
                    <a:pt x="85" y="401"/>
                  </a:cubicBezTo>
                  <a:cubicBezTo>
                    <a:pt x="85" y="390"/>
                    <a:pt x="94" y="380"/>
                    <a:pt x="106" y="380"/>
                  </a:cubicBezTo>
                  <a:lnTo>
                    <a:pt x="238" y="380"/>
                  </a:lnTo>
                  <a:cubicBezTo>
                    <a:pt x="250" y="380"/>
                    <a:pt x="259" y="390"/>
                    <a:pt x="259" y="401"/>
                  </a:cubicBezTo>
                  <a:cubicBezTo>
                    <a:pt x="259" y="413"/>
                    <a:pt x="250" y="422"/>
                    <a:pt x="238" y="422"/>
                  </a:cubicBezTo>
                  <a:close/>
                  <a:moveTo>
                    <a:pt x="280" y="338"/>
                  </a:moveTo>
                  <a:lnTo>
                    <a:pt x="280" y="338"/>
                  </a:lnTo>
                  <a:lnTo>
                    <a:pt x="106" y="338"/>
                  </a:lnTo>
                  <a:cubicBezTo>
                    <a:pt x="94" y="338"/>
                    <a:pt x="85" y="328"/>
                    <a:pt x="85" y="317"/>
                  </a:cubicBezTo>
                  <a:cubicBezTo>
                    <a:pt x="85" y="305"/>
                    <a:pt x="94" y="296"/>
                    <a:pt x="106" y="296"/>
                  </a:cubicBezTo>
                  <a:lnTo>
                    <a:pt x="280" y="296"/>
                  </a:lnTo>
                  <a:cubicBezTo>
                    <a:pt x="292" y="296"/>
                    <a:pt x="302" y="305"/>
                    <a:pt x="302" y="317"/>
                  </a:cubicBezTo>
                  <a:cubicBezTo>
                    <a:pt x="302" y="328"/>
                    <a:pt x="292" y="338"/>
                    <a:pt x="280" y="338"/>
                  </a:cubicBezTo>
                  <a:close/>
                  <a:moveTo>
                    <a:pt x="496" y="369"/>
                  </a:moveTo>
                  <a:cubicBezTo>
                    <a:pt x="486" y="367"/>
                    <a:pt x="474" y="365"/>
                    <a:pt x="463" y="365"/>
                  </a:cubicBezTo>
                  <a:cubicBezTo>
                    <a:pt x="388" y="365"/>
                    <a:pt x="328" y="425"/>
                    <a:pt x="328" y="500"/>
                  </a:cubicBezTo>
                  <a:cubicBezTo>
                    <a:pt x="328" y="565"/>
                    <a:pt x="374" y="619"/>
                    <a:pt x="434" y="632"/>
                  </a:cubicBezTo>
                  <a:cubicBezTo>
                    <a:pt x="443" y="634"/>
                    <a:pt x="453" y="635"/>
                    <a:pt x="463" y="635"/>
                  </a:cubicBezTo>
                  <a:cubicBezTo>
                    <a:pt x="537" y="635"/>
                    <a:pt x="598" y="574"/>
                    <a:pt x="598" y="500"/>
                  </a:cubicBezTo>
                  <a:cubicBezTo>
                    <a:pt x="598" y="437"/>
                    <a:pt x="555" y="384"/>
                    <a:pt x="496" y="369"/>
                  </a:cubicBezTo>
                  <a:close/>
                  <a:moveTo>
                    <a:pt x="539" y="481"/>
                  </a:moveTo>
                  <a:lnTo>
                    <a:pt x="539" y="481"/>
                  </a:lnTo>
                  <a:lnTo>
                    <a:pt x="496" y="523"/>
                  </a:lnTo>
                  <a:lnTo>
                    <a:pt x="463" y="557"/>
                  </a:lnTo>
                  <a:cubicBezTo>
                    <a:pt x="452" y="568"/>
                    <a:pt x="435" y="568"/>
                    <a:pt x="425" y="557"/>
                  </a:cubicBezTo>
                  <a:lnTo>
                    <a:pt x="386" y="519"/>
                  </a:lnTo>
                  <a:cubicBezTo>
                    <a:pt x="376" y="508"/>
                    <a:pt x="376" y="491"/>
                    <a:pt x="386" y="481"/>
                  </a:cubicBezTo>
                  <a:cubicBezTo>
                    <a:pt x="397" y="470"/>
                    <a:pt x="414" y="470"/>
                    <a:pt x="425" y="481"/>
                  </a:cubicBezTo>
                  <a:lnTo>
                    <a:pt x="444" y="500"/>
                  </a:lnTo>
                  <a:lnTo>
                    <a:pt x="496" y="447"/>
                  </a:lnTo>
                  <a:lnTo>
                    <a:pt x="501" y="443"/>
                  </a:lnTo>
                  <a:cubicBezTo>
                    <a:pt x="511" y="432"/>
                    <a:pt x="528" y="432"/>
                    <a:pt x="539" y="443"/>
                  </a:cubicBezTo>
                  <a:cubicBezTo>
                    <a:pt x="549" y="453"/>
                    <a:pt x="549" y="470"/>
                    <a:pt x="539" y="481"/>
                  </a:cubicBezTo>
                  <a:close/>
                </a:path>
              </a:pathLst>
            </a:custGeom>
            <a:solidFill>
              <a:srgbClr val="FFFFFF"/>
            </a:solidFill>
            <a:ln>
              <a:noFill/>
            </a:ln>
          </p:spPr>
          <p:txBody>
            <a:bodyPr vert="horz" wrap="square" lIns="91440" tIns="45720" rIns="91440" bIns="45720" numCol="1" anchor="t" anchorCtr="0" compatLnSpc="1"/>
            <a:lstStyle/>
            <a:p>
              <a:endParaRPr lang="zh-CN" altLang="en-US"/>
            </a:p>
          </p:txBody>
        </p:sp>
      </p:grpSp>
      <p:grpSp>
        <p:nvGrpSpPr>
          <p:cNvPr id="3" name="组合 2"/>
          <p:cNvGrpSpPr>
            <a:grpSpLocks noChangeAspect="1"/>
          </p:cNvGrpSpPr>
          <p:nvPr/>
        </p:nvGrpSpPr>
        <p:grpSpPr>
          <a:xfrm>
            <a:off x="3821218" y="1094349"/>
            <a:ext cx="540000" cy="540000"/>
            <a:chOff x="4605330" y="979808"/>
            <a:chExt cx="720000" cy="720000"/>
          </a:xfrm>
        </p:grpSpPr>
        <p:grpSp>
          <p:nvGrpSpPr>
            <p:cNvPr id="76" name="组合 75"/>
            <p:cNvGrpSpPr/>
            <p:nvPr/>
          </p:nvGrpSpPr>
          <p:grpSpPr>
            <a:xfrm>
              <a:off x="4605330" y="979808"/>
              <a:ext cx="720000" cy="720000"/>
              <a:chOff x="6585482" y="1661233"/>
              <a:chExt cx="928741" cy="928741"/>
            </a:xfrm>
          </p:grpSpPr>
          <p:sp>
            <p:nvSpPr>
              <p:cNvPr id="78" name="椭圆 77"/>
              <p:cNvSpPr/>
              <p:nvPr/>
            </p:nvSpPr>
            <p:spPr>
              <a:xfrm>
                <a:off x="6585482" y="1661233"/>
                <a:ext cx="928741" cy="928741"/>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9" name="圆角矩形 78"/>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0" name="椭圆 79"/>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Freeform 22"/>
            <p:cNvSpPr>
              <a:spLocks noEditPoints="1"/>
            </p:cNvSpPr>
            <p:nvPr/>
          </p:nvSpPr>
          <p:spPr bwMode="auto">
            <a:xfrm>
              <a:off x="4869578" y="1208456"/>
              <a:ext cx="200334" cy="235261"/>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FFFFFF"/>
            </a:solidFill>
            <a:ln>
              <a:noFill/>
            </a:ln>
          </p:spPr>
          <p:txBody>
            <a:bodyPr vert="horz" wrap="square" lIns="91440" tIns="45720" rIns="91440" bIns="45720" numCol="1" anchor="t" anchorCtr="0" compatLnSpc="1"/>
            <a:lstStyle/>
            <a:p>
              <a:endParaRPr lang="zh-CN" altLang="en-US"/>
            </a:p>
          </p:txBody>
        </p:sp>
      </p:grpSp>
      <p:grpSp>
        <p:nvGrpSpPr>
          <p:cNvPr id="87" name="组合 86"/>
          <p:cNvGrpSpPr>
            <a:grpSpLocks noChangeAspect="1"/>
          </p:cNvGrpSpPr>
          <p:nvPr/>
        </p:nvGrpSpPr>
        <p:grpSpPr>
          <a:xfrm>
            <a:off x="3839067" y="3208103"/>
            <a:ext cx="540000" cy="540000"/>
            <a:chOff x="6782426" y="4000925"/>
            <a:chExt cx="928740" cy="928740"/>
          </a:xfrm>
        </p:grpSpPr>
        <p:grpSp>
          <p:nvGrpSpPr>
            <p:cNvPr id="88" name="组合 87"/>
            <p:cNvGrpSpPr/>
            <p:nvPr/>
          </p:nvGrpSpPr>
          <p:grpSpPr>
            <a:xfrm>
              <a:off x="6782426" y="4000925"/>
              <a:ext cx="928740" cy="928740"/>
              <a:chOff x="6585478" y="1661232"/>
              <a:chExt cx="928740" cy="928740"/>
            </a:xfrm>
          </p:grpSpPr>
          <p:sp>
            <p:nvSpPr>
              <p:cNvPr id="90" name="椭圆 89"/>
              <p:cNvSpPr/>
              <p:nvPr/>
            </p:nvSpPr>
            <p:spPr>
              <a:xfrm>
                <a:off x="6585478" y="1661232"/>
                <a:ext cx="928740" cy="92874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1" name="圆角矩形 90"/>
              <p:cNvSpPr/>
              <p:nvPr/>
            </p:nvSpPr>
            <p:spPr>
              <a:xfrm>
                <a:off x="6706336" y="1782090"/>
                <a:ext cx="687025" cy="687025"/>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2" name="椭圆 91"/>
              <p:cNvSpPr/>
              <p:nvPr/>
            </p:nvSpPr>
            <p:spPr>
              <a:xfrm>
                <a:off x="6779848" y="1855602"/>
                <a:ext cx="540000" cy="540000"/>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Freeform 31"/>
            <p:cNvSpPr>
              <a:spLocks noEditPoints="1"/>
            </p:cNvSpPr>
            <p:nvPr/>
          </p:nvSpPr>
          <p:spPr bwMode="auto">
            <a:xfrm>
              <a:off x="7118936" y="4312540"/>
              <a:ext cx="260967" cy="328186"/>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FFFFFF"/>
            </a:solidFill>
            <a:ln>
              <a:noFill/>
            </a:ln>
          </p:spPr>
          <p:txBody>
            <a:bodyPr vert="horz" wrap="square" lIns="91440" tIns="45720" rIns="91440" bIns="45720" numCol="1" anchor="t" anchorCtr="0" compatLnSpc="1"/>
            <a:lstStyle/>
            <a:p>
              <a:endParaRPr lang="zh-CN" altLang="en-US">
                <a:solidFill>
                  <a:schemeClr val="accent2"/>
                </a:solidFill>
              </a:endParaRPr>
            </a:p>
          </p:txBody>
        </p:sp>
      </p:grpSp>
      <p:grpSp>
        <p:nvGrpSpPr>
          <p:cNvPr id="4" name="组合 3"/>
          <p:cNvGrpSpPr>
            <a:grpSpLocks noChangeAspect="1"/>
          </p:cNvGrpSpPr>
          <p:nvPr/>
        </p:nvGrpSpPr>
        <p:grpSpPr>
          <a:xfrm>
            <a:off x="816329" y="1628395"/>
            <a:ext cx="2484000" cy="2484000"/>
            <a:chOff x="836778" y="1675054"/>
            <a:chExt cx="2004782" cy="2673043"/>
          </a:xfrm>
        </p:grpSpPr>
        <p:sp>
          <p:nvSpPr>
            <p:cNvPr id="67" name="椭圆 66"/>
            <p:cNvSpPr/>
            <p:nvPr/>
          </p:nvSpPr>
          <p:spPr>
            <a:xfrm>
              <a:off x="836778" y="1675054"/>
              <a:ext cx="2004782" cy="2673043"/>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8" name="组合 67"/>
            <p:cNvGrpSpPr/>
            <p:nvPr/>
          </p:nvGrpSpPr>
          <p:grpSpPr>
            <a:xfrm>
              <a:off x="1034165" y="1914547"/>
              <a:ext cx="1631179" cy="2174905"/>
              <a:chOff x="3739822" y="2440887"/>
              <a:chExt cx="1970936" cy="1970936"/>
            </a:xfrm>
          </p:grpSpPr>
          <p:sp>
            <p:nvSpPr>
              <p:cNvPr id="69" name="圆角矩形 6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椭圆 69"/>
              <p:cNvSpPr>
                <a:spLocks noChangeAspect="1"/>
              </p:cNvSpPr>
              <p:nvPr/>
            </p:nvSpPr>
            <p:spPr>
              <a:xfrm>
                <a:off x="3837054" y="2549460"/>
                <a:ext cx="1776466" cy="1776466"/>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9" name="文本框 20"/>
          <p:cNvSpPr>
            <a:spLocks noChangeArrowheads="1"/>
          </p:cNvSpPr>
          <p:nvPr/>
        </p:nvSpPr>
        <p:spPr bwMode="auto">
          <a:xfrm>
            <a:off x="1270580" y="4542547"/>
            <a:ext cx="160172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dirty="0">
                <a:solidFill>
                  <a:srgbClr val="C00000"/>
                </a:solidFill>
                <a:latin typeface="微软雅黑" pitchFamily="34" charset="-122"/>
                <a:ea typeface="微软雅黑" pitchFamily="34" charset="-122"/>
                <a:sym typeface="微软雅黑" panose="020B0503020204020204" pitchFamily="34" charset="-122"/>
              </a:rPr>
              <a:t>目 录</a:t>
            </a:r>
            <a:endParaRPr lang="en-US" altLang="en-US" sz="4800" b="1" dirty="0">
              <a:solidFill>
                <a:srgbClr val="C00000"/>
              </a:solidFill>
              <a:latin typeface="微软雅黑" pitchFamily="34" charset="-122"/>
              <a:ea typeface="微软雅黑" pitchFamily="34" charset="-122"/>
              <a:sym typeface="微软雅黑" panose="020B0503020204020204" pitchFamily="34" charset="-122"/>
            </a:endParaRPr>
          </a:p>
        </p:txBody>
      </p:sp>
      <p:pic>
        <p:nvPicPr>
          <p:cNvPr id="1026" name="Picture 2" descr="E:\Hou\信息化建设\web\校徽相关\xjtu.png"/>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78383" r="87582"/>
          <a:stretch/>
        </p:blipFill>
        <p:spPr bwMode="auto">
          <a:xfrm>
            <a:off x="1300731" y="2087509"/>
            <a:ext cx="1603696" cy="1569415"/>
          </a:xfrm>
          <a:prstGeom prst="rect">
            <a:avLst/>
          </a:prstGeom>
          <a:noFill/>
          <a:extLst>
            <a:ext uri="{909E8E84-426E-40DD-AFC4-6F175D3DCCD1}">
              <a14:hiddenFill xmlns:a14="http://schemas.microsoft.com/office/drawing/2010/main">
                <a:solidFill>
                  <a:srgbClr val="FFFFFF"/>
                </a:solidFill>
              </a14:hiddenFill>
            </a:ext>
          </a:extLst>
        </p:spPr>
      </p:pic>
      <p:sp>
        <p:nvSpPr>
          <p:cNvPr id="37" name="文本框 36"/>
          <p:cNvSpPr txBox="1"/>
          <p:nvPr/>
        </p:nvSpPr>
        <p:spPr>
          <a:xfrm>
            <a:off x="4453861" y="3136637"/>
            <a:ext cx="4801314" cy="646331"/>
          </a:xfrm>
          <a:prstGeom prst="rect">
            <a:avLst/>
          </a:prstGeom>
          <a:noFill/>
        </p:spPr>
        <p:txBody>
          <a:bodyPr wrap="none" rtlCol="0">
            <a:spAutoFit/>
          </a:bodyPr>
          <a:lstStyle/>
          <a:p>
            <a:r>
              <a:rPr lang="zh-CN" altLang="en-US" sz="3600" b="1" dirty="0">
                <a:solidFill>
                  <a:schemeClr val="bg2">
                    <a:lumMod val="25000"/>
                  </a:schemeClr>
                </a:solidFill>
                <a:latin typeface="微软雅黑" pitchFamily="34" charset="-122"/>
                <a:ea typeface="微软雅黑" pitchFamily="34" charset="-122"/>
              </a:rPr>
              <a:t>正常心电图描记与判读</a:t>
            </a:r>
            <a:endParaRPr lang="zh-CN" altLang="en-US" sz="3600" dirty="0">
              <a:solidFill>
                <a:schemeClr val="bg2">
                  <a:lumMod val="25000"/>
                </a:schemeClr>
              </a:solidFill>
              <a:latin typeface="微软雅黑" pitchFamily="34" charset="-122"/>
              <a:ea typeface="微软雅黑" pitchFamily="34" charset="-122"/>
            </a:endParaRPr>
          </a:p>
        </p:txBody>
      </p:sp>
      <p:sp>
        <p:nvSpPr>
          <p:cNvPr id="2" name="直角三角形 1"/>
          <p:cNvSpPr/>
          <p:nvPr/>
        </p:nvSpPr>
        <p:spPr>
          <a:xfrm rot="5400000">
            <a:off x="-60590" y="60590"/>
            <a:ext cx="1240245" cy="1119065"/>
          </a:xfrm>
          <a:prstGeom prst="rtTriangle">
            <a:avLst/>
          </a:prstGeom>
          <a:gradFill flip="none" rotWithShape="1">
            <a:gsLst>
              <a:gs pos="0">
                <a:srgbClr val="DD0012"/>
              </a:gs>
              <a:gs pos="100000">
                <a:srgbClr val="85000B"/>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直角三角形 38"/>
          <p:cNvSpPr/>
          <p:nvPr/>
        </p:nvSpPr>
        <p:spPr>
          <a:xfrm rot="16200000">
            <a:off x="7964345" y="5678345"/>
            <a:ext cx="1240245" cy="1119065"/>
          </a:xfrm>
          <a:prstGeom prst="rtTriangle">
            <a:avLst/>
          </a:prstGeom>
          <a:gradFill flip="none" rotWithShape="1">
            <a:gsLst>
              <a:gs pos="0">
                <a:srgbClr val="DD0012"/>
              </a:gs>
              <a:gs pos="100000">
                <a:srgbClr val="85000B"/>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a:grpSpLocks noChangeAspect="1"/>
          </p:cNvGrpSpPr>
          <p:nvPr/>
        </p:nvGrpSpPr>
        <p:grpSpPr>
          <a:xfrm>
            <a:off x="3831304" y="4272547"/>
            <a:ext cx="540000" cy="540000"/>
            <a:chOff x="3635275" y="3872042"/>
            <a:chExt cx="720000" cy="720000"/>
          </a:xfrm>
        </p:grpSpPr>
        <p:sp>
          <p:nvSpPr>
            <p:cNvPr id="44" name="椭圆 43"/>
            <p:cNvSpPr/>
            <p:nvPr/>
          </p:nvSpPr>
          <p:spPr>
            <a:xfrm>
              <a:off x="3635275" y="3872042"/>
              <a:ext cx="720000" cy="72000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圆角矩形 44"/>
            <p:cNvSpPr/>
            <p:nvPr/>
          </p:nvSpPr>
          <p:spPr>
            <a:xfrm>
              <a:off x="3728969" y="3965736"/>
              <a:ext cx="532612" cy="532612"/>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椭圆 45"/>
            <p:cNvSpPr/>
            <p:nvPr/>
          </p:nvSpPr>
          <p:spPr>
            <a:xfrm>
              <a:off x="3785959" y="4022726"/>
              <a:ext cx="418632" cy="418632"/>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2"/>
            <p:cNvSpPr>
              <a:spLocks noEditPoints="1"/>
            </p:cNvSpPr>
            <p:nvPr/>
          </p:nvSpPr>
          <p:spPr bwMode="auto">
            <a:xfrm>
              <a:off x="3897626" y="4088042"/>
              <a:ext cx="216000" cy="288000"/>
            </a:xfrm>
            <a:custGeom>
              <a:avLst/>
              <a:gdLst>
                <a:gd name="T0" fmla="*/ 171 w 568"/>
                <a:gd name="T1" fmla="*/ 92 h 606"/>
                <a:gd name="T2" fmla="*/ 372 w 568"/>
                <a:gd name="T3" fmla="*/ 67 h 606"/>
                <a:gd name="T4" fmla="*/ 300 w 568"/>
                <a:gd name="T5" fmla="*/ 41 h 606"/>
                <a:gd name="T6" fmla="*/ 217 w 568"/>
                <a:gd name="T7" fmla="*/ 41 h 606"/>
                <a:gd name="T8" fmla="*/ 145 w 568"/>
                <a:gd name="T9" fmla="*/ 67 h 606"/>
                <a:gd name="T10" fmla="*/ 468 w 568"/>
                <a:gd name="T11" fmla="*/ 525 h 606"/>
                <a:gd name="T12" fmla="*/ 475 w 568"/>
                <a:gd name="T13" fmla="*/ 507 h 606"/>
                <a:gd name="T14" fmla="*/ 443 w 568"/>
                <a:gd name="T15" fmla="*/ 393 h 606"/>
                <a:gd name="T16" fmla="*/ 422 w 568"/>
                <a:gd name="T17" fmla="*/ 393 h 606"/>
                <a:gd name="T18" fmla="*/ 422 w 568"/>
                <a:gd name="T19" fmla="*/ 481 h 606"/>
                <a:gd name="T20" fmla="*/ 422 w 568"/>
                <a:gd name="T21" fmla="*/ 483 h 606"/>
                <a:gd name="T22" fmla="*/ 423 w 568"/>
                <a:gd name="T23" fmla="*/ 484 h 606"/>
                <a:gd name="T24" fmla="*/ 425 w 568"/>
                <a:gd name="T25" fmla="*/ 486 h 606"/>
                <a:gd name="T26" fmla="*/ 541 w 568"/>
                <a:gd name="T27" fmla="*/ 400 h 606"/>
                <a:gd name="T28" fmla="*/ 432 w 568"/>
                <a:gd name="T29" fmla="*/ 342 h 606"/>
                <a:gd name="T30" fmla="*/ 407 w 568"/>
                <a:gd name="T31" fmla="*/ 604 h 606"/>
                <a:gd name="T32" fmla="*/ 562 w 568"/>
                <a:gd name="T33" fmla="*/ 499 h 606"/>
                <a:gd name="T34" fmla="*/ 542 w 568"/>
                <a:gd name="T35" fmla="*/ 495 h 606"/>
                <a:gd name="T36" fmla="*/ 432 w 568"/>
                <a:gd name="T37" fmla="*/ 586 h 606"/>
                <a:gd name="T38" fmla="*/ 323 w 568"/>
                <a:gd name="T39" fmla="*/ 453 h 606"/>
                <a:gd name="T40" fmla="*/ 453 w 568"/>
                <a:gd name="T41" fmla="*/ 364 h 606"/>
                <a:gd name="T42" fmla="*/ 542 w 568"/>
                <a:gd name="T43" fmla="*/ 495 h 606"/>
                <a:gd name="T44" fmla="*/ 190 w 568"/>
                <a:gd name="T45" fmla="*/ 494 h 606"/>
                <a:gd name="T46" fmla="*/ 325 w 568"/>
                <a:gd name="T47" fmla="*/ 360 h 606"/>
                <a:gd name="T48" fmla="*/ 353 w 568"/>
                <a:gd name="T49" fmla="*/ 339 h 606"/>
                <a:gd name="T50" fmla="*/ 491 w 568"/>
                <a:gd name="T51" fmla="*/ 205 h 606"/>
                <a:gd name="T52" fmla="*/ 496 w 568"/>
                <a:gd name="T53" fmla="*/ 331 h 606"/>
                <a:gd name="T54" fmla="*/ 518 w 568"/>
                <a:gd name="T55" fmla="*/ 339 h 606"/>
                <a:gd name="T56" fmla="*/ 518 w 568"/>
                <a:gd name="T57" fmla="*/ 139 h 606"/>
                <a:gd name="T58" fmla="*/ 27 w 568"/>
                <a:gd name="T59" fmla="*/ 112 h 606"/>
                <a:gd name="T60" fmla="*/ 0 w 568"/>
                <a:gd name="T61" fmla="*/ 211 h 606"/>
                <a:gd name="T62" fmla="*/ 0 w 568"/>
                <a:gd name="T63" fmla="*/ 360 h 606"/>
                <a:gd name="T64" fmla="*/ 0 w 568"/>
                <a:gd name="T65" fmla="*/ 504 h 606"/>
                <a:gd name="T66" fmla="*/ 286 w 568"/>
                <a:gd name="T67" fmla="*/ 531 h 606"/>
                <a:gd name="T68" fmla="*/ 21 w 568"/>
                <a:gd name="T69" fmla="*/ 211 h 606"/>
                <a:gd name="T70" fmla="*/ 27 w 568"/>
                <a:gd name="T71" fmla="*/ 205 h 606"/>
                <a:gd name="T72" fmla="*/ 169 w 568"/>
                <a:gd name="T73" fmla="*/ 339 h 606"/>
                <a:gd name="T74" fmla="*/ 21 w 568"/>
                <a:gd name="T75" fmla="*/ 211 h 606"/>
                <a:gd name="T76" fmla="*/ 169 w 568"/>
                <a:gd name="T77" fmla="*/ 360 h 606"/>
                <a:gd name="T78" fmla="*/ 27 w 568"/>
                <a:gd name="T79" fmla="*/ 494 h 606"/>
                <a:gd name="T80" fmla="*/ 21 w 568"/>
                <a:gd name="T81" fmla="*/ 360 h 606"/>
                <a:gd name="T82" fmla="*/ 190 w 568"/>
                <a:gd name="T83" fmla="*/ 339 h 606"/>
                <a:gd name="T84" fmla="*/ 190 w 568"/>
                <a:gd name="T85" fmla="*/ 205 h 606"/>
                <a:gd name="T86" fmla="*/ 332 w 568"/>
                <a:gd name="T87" fmla="*/ 339 h 606"/>
                <a:gd name="T88" fmla="*/ 342 w 568"/>
                <a:gd name="T89" fmla="*/ 139 h 606"/>
                <a:gd name="T90" fmla="*/ 361 w 568"/>
                <a:gd name="T91" fmla="*/ 157 h 606"/>
                <a:gd name="T92" fmla="*/ 324 w 568"/>
                <a:gd name="T93" fmla="*/ 157 h 606"/>
                <a:gd name="T94" fmla="*/ 180 w 568"/>
                <a:gd name="T95" fmla="*/ 139 h 606"/>
                <a:gd name="T96" fmla="*/ 198 w 568"/>
                <a:gd name="T97" fmla="*/ 157 h 606"/>
                <a:gd name="T98" fmla="*/ 161 w 568"/>
                <a:gd name="T99" fmla="*/ 157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8" h="606">
                  <a:moveTo>
                    <a:pt x="145" y="67"/>
                  </a:moveTo>
                  <a:cubicBezTo>
                    <a:pt x="145" y="81"/>
                    <a:pt x="157" y="92"/>
                    <a:pt x="171" y="92"/>
                  </a:cubicBezTo>
                  <a:lnTo>
                    <a:pt x="347" y="92"/>
                  </a:lnTo>
                  <a:cubicBezTo>
                    <a:pt x="361" y="92"/>
                    <a:pt x="372" y="81"/>
                    <a:pt x="372" y="67"/>
                  </a:cubicBezTo>
                  <a:cubicBezTo>
                    <a:pt x="372" y="53"/>
                    <a:pt x="361" y="41"/>
                    <a:pt x="347" y="41"/>
                  </a:cubicBezTo>
                  <a:lnTo>
                    <a:pt x="300" y="41"/>
                  </a:lnTo>
                  <a:cubicBezTo>
                    <a:pt x="300" y="18"/>
                    <a:pt x="282" y="0"/>
                    <a:pt x="259" y="0"/>
                  </a:cubicBezTo>
                  <a:cubicBezTo>
                    <a:pt x="236" y="0"/>
                    <a:pt x="217" y="18"/>
                    <a:pt x="217" y="41"/>
                  </a:cubicBezTo>
                  <a:lnTo>
                    <a:pt x="171" y="41"/>
                  </a:lnTo>
                  <a:cubicBezTo>
                    <a:pt x="157" y="41"/>
                    <a:pt x="145" y="53"/>
                    <a:pt x="145" y="67"/>
                  </a:cubicBezTo>
                  <a:close/>
                  <a:moveTo>
                    <a:pt x="460" y="522"/>
                  </a:moveTo>
                  <a:cubicBezTo>
                    <a:pt x="462" y="524"/>
                    <a:pt x="465" y="525"/>
                    <a:pt x="468" y="525"/>
                  </a:cubicBezTo>
                  <a:cubicBezTo>
                    <a:pt x="471" y="525"/>
                    <a:pt x="473" y="524"/>
                    <a:pt x="475" y="522"/>
                  </a:cubicBezTo>
                  <a:cubicBezTo>
                    <a:pt x="480" y="517"/>
                    <a:pt x="480" y="511"/>
                    <a:pt x="475" y="507"/>
                  </a:cubicBezTo>
                  <a:lnTo>
                    <a:pt x="443" y="474"/>
                  </a:lnTo>
                  <a:lnTo>
                    <a:pt x="443" y="393"/>
                  </a:lnTo>
                  <a:cubicBezTo>
                    <a:pt x="443" y="387"/>
                    <a:pt x="438" y="382"/>
                    <a:pt x="432" y="382"/>
                  </a:cubicBezTo>
                  <a:cubicBezTo>
                    <a:pt x="426" y="382"/>
                    <a:pt x="422" y="387"/>
                    <a:pt x="422" y="393"/>
                  </a:cubicBezTo>
                  <a:lnTo>
                    <a:pt x="422" y="478"/>
                  </a:lnTo>
                  <a:cubicBezTo>
                    <a:pt x="422" y="479"/>
                    <a:pt x="422" y="480"/>
                    <a:pt x="422" y="481"/>
                  </a:cubicBezTo>
                  <a:cubicBezTo>
                    <a:pt x="422" y="481"/>
                    <a:pt x="422" y="481"/>
                    <a:pt x="422" y="481"/>
                  </a:cubicBezTo>
                  <a:cubicBezTo>
                    <a:pt x="422" y="482"/>
                    <a:pt x="422" y="482"/>
                    <a:pt x="422" y="483"/>
                  </a:cubicBezTo>
                  <a:cubicBezTo>
                    <a:pt x="423" y="483"/>
                    <a:pt x="423" y="483"/>
                    <a:pt x="423" y="483"/>
                  </a:cubicBezTo>
                  <a:cubicBezTo>
                    <a:pt x="423" y="484"/>
                    <a:pt x="423" y="484"/>
                    <a:pt x="423" y="484"/>
                  </a:cubicBezTo>
                  <a:cubicBezTo>
                    <a:pt x="424" y="485"/>
                    <a:pt x="424" y="485"/>
                    <a:pt x="425" y="486"/>
                  </a:cubicBezTo>
                  <a:cubicBezTo>
                    <a:pt x="425" y="486"/>
                    <a:pt x="425" y="486"/>
                    <a:pt x="425" y="486"/>
                  </a:cubicBezTo>
                  <a:lnTo>
                    <a:pt x="460" y="522"/>
                  </a:lnTo>
                  <a:close/>
                  <a:moveTo>
                    <a:pt x="541" y="400"/>
                  </a:moveTo>
                  <a:cubicBezTo>
                    <a:pt x="522" y="371"/>
                    <a:pt x="492" y="351"/>
                    <a:pt x="457" y="344"/>
                  </a:cubicBezTo>
                  <a:cubicBezTo>
                    <a:pt x="449" y="343"/>
                    <a:pt x="440" y="342"/>
                    <a:pt x="432" y="342"/>
                  </a:cubicBezTo>
                  <a:cubicBezTo>
                    <a:pt x="369" y="342"/>
                    <a:pt x="314" y="387"/>
                    <a:pt x="303" y="449"/>
                  </a:cubicBezTo>
                  <a:cubicBezTo>
                    <a:pt x="289" y="521"/>
                    <a:pt x="336" y="590"/>
                    <a:pt x="407" y="604"/>
                  </a:cubicBezTo>
                  <a:cubicBezTo>
                    <a:pt x="416" y="605"/>
                    <a:pt x="424" y="606"/>
                    <a:pt x="432" y="606"/>
                  </a:cubicBezTo>
                  <a:cubicBezTo>
                    <a:pt x="496" y="606"/>
                    <a:pt x="550" y="561"/>
                    <a:pt x="562" y="499"/>
                  </a:cubicBezTo>
                  <a:cubicBezTo>
                    <a:pt x="568" y="464"/>
                    <a:pt x="561" y="429"/>
                    <a:pt x="541" y="400"/>
                  </a:cubicBezTo>
                  <a:close/>
                  <a:moveTo>
                    <a:pt x="542" y="495"/>
                  </a:moveTo>
                  <a:lnTo>
                    <a:pt x="542" y="495"/>
                  </a:lnTo>
                  <a:cubicBezTo>
                    <a:pt x="532" y="547"/>
                    <a:pt x="486" y="586"/>
                    <a:pt x="432" y="586"/>
                  </a:cubicBezTo>
                  <a:cubicBezTo>
                    <a:pt x="425" y="586"/>
                    <a:pt x="418" y="585"/>
                    <a:pt x="411" y="584"/>
                  </a:cubicBezTo>
                  <a:cubicBezTo>
                    <a:pt x="351" y="572"/>
                    <a:pt x="311" y="513"/>
                    <a:pt x="323" y="453"/>
                  </a:cubicBezTo>
                  <a:cubicBezTo>
                    <a:pt x="333" y="401"/>
                    <a:pt x="379" y="362"/>
                    <a:pt x="432" y="362"/>
                  </a:cubicBezTo>
                  <a:cubicBezTo>
                    <a:pt x="439" y="362"/>
                    <a:pt x="446" y="363"/>
                    <a:pt x="453" y="364"/>
                  </a:cubicBezTo>
                  <a:cubicBezTo>
                    <a:pt x="482" y="370"/>
                    <a:pt x="508" y="387"/>
                    <a:pt x="524" y="411"/>
                  </a:cubicBezTo>
                  <a:cubicBezTo>
                    <a:pt x="541" y="436"/>
                    <a:pt x="547" y="466"/>
                    <a:pt x="542" y="495"/>
                  </a:cubicBezTo>
                  <a:close/>
                  <a:moveTo>
                    <a:pt x="277" y="494"/>
                  </a:moveTo>
                  <a:lnTo>
                    <a:pt x="190" y="494"/>
                  </a:lnTo>
                  <a:lnTo>
                    <a:pt x="190" y="360"/>
                  </a:lnTo>
                  <a:lnTo>
                    <a:pt x="325" y="360"/>
                  </a:lnTo>
                  <a:cubicBezTo>
                    <a:pt x="334" y="352"/>
                    <a:pt x="343" y="345"/>
                    <a:pt x="353" y="339"/>
                  </a:cubicBezTo>
                  <a:lnTo>
                    <a:pt x="353" y="339"/>
                  </a:lnTo>
                  <a:lnTo>
                    <a:pt x="353" y="205"/>
                  </a:lnTo>
                  <a:lnTo>
                    <a:pt x="491" y="205"/>
                  </a:lnTo>
                  <a:cubicBezTo>
                    <a:pt x="494" y="205"/>
                    <a:pt x="496" y="208"/>
                    <a:pt x="496" y="211"/>
                  </a:cubicBezTo>
                  <a:lnTo>
                    <a:pt x="496" y="331"/>
                  </a:lnTo>
                  <a:cubicBezTo>
                    <a:pt x="504" y="335"/>
                    <a:pt x="511" y="339"/>
                    <a:pt x="518" y="343"/>
                  </a:cubicBezTo>
                  <a:lnTo>
                    <a:pt x="518" y="339"/>
                  </a:lnTo>
                  <a:lnTo>
                    <a:pt x="518" y="211"/>
                  </a:lnTo>
                  <a:lnTo>
                    <a:pt x="518" y="139"/>
                  </a:lnTo>
                  <a:cubicBezTo>
                    <a:pt x="518" y="124"/>
                    <a:pt x="506" y="112"/>
                    <a:pt x="491" y="112"/>
                  </a:cubicBezTo>
                  <a:lnTo>
                    <a:pt x="27" y="112"/>
                  </a:lnTo>
                  <a:cubicBezTo>
                    <a:pt x="12" y="112"/>
                    <a:pt x="0" y="124"/>
                    <a:pt x="0" y="139"/>
                  </a:cubicBezTo>
                  <a:lnTo>
                    <a:pt x="0" y="211"/>
                  </a:lnTo>
                  <a:lnTo>
                    <a:pt x="0" y="339"/>
                  </a:lnTo>
                  <a:lnTo>
                    <a:pt x="0" y="360"/>
                  </a:lnTo>
                  <a:lnTo>
                    <a:pt x="0" y="488"/>
                  </a:lnTo>
                  <a:lnTo>
                    <a:pt x="0" y="504"/>
                  </a:lnTo>
                  <a:cubicBezTo>
                    <a:pt x="0" y="519"/>
                    <a:pt x="12" y="531"/>
                    <a:pt x="27" y="531"/>
                  </a:cubicBezTo>
                  <a:lnTo>
                    <a:pt x="286" y="531"/>
                  </a:lnTo>
                  <a:cubicBezTo>
                    <a:pt x="282" y="519"/>
                    <a:pt x="278" y="506"/>
                    <a:pt x="277" y="494"/>
                  </a:cubicBezTo>
                  <a:close/>
                  <a:moveTo>
                    <a:pt x="21" y="211"/>
                  </a:moveTo>
                  <a:lnTo>
                    <a:pt x="21" y="211"/>
                  </a:lnTo>
                  <a:cubicBezTo>
                    <a:pt x="21" y="208"/>
                    <a:pt x="24" y="205"/>
                    <a:pt x="27" y="205"/>
                  </a:cubicBezTo>
                  <a:lnTo>
                    <a:pt x="169" y="205"/>
                  </a:lnTo>
                  <a:lnTo>
                    <a:pt x="169" y="339"/>
                  </a:lnTo>
                  <a:lnTo>
                    <a:pt x="21" y="339"/>
                  </a:lnTo>
                  <a:lnTo>
                    <a:pt x="21" y="211"/>
                  </a:lnTo>
                  <a:close/>
                  <a:moveTo>
                    <a:pt x="169" y="360"/>
                  </a:moveTo>
                  <a:lnTo>
                    <a:pt x="169" y="360"/>
                  </a:lnTo>
                  <a:lnTo>
                    <a:pt x="169" y="494"/>
                  </a:lnTo>
                  <a:lnTo>
                    <a:pt x="27" y="494"/>
                  </a:lnTo>
                  <a:cubicBezTo>
                    <a:pt x="24" y="494"/>
                    <a:pt x="21" y="491"/>
                    <a:pt x="21" y="488"/>
                  </a:cubicBezTo>
                  <a:lnTo>
                    <a:pt x="21" y="360"/>
                  </a:lnTo>
                  <a:lnTo>
                    <a:pt x="169" y="360"/>
                  </a:lnTo>
                  <a:close/>
                  <a:moveTo>
                    <a:pt x="190" y="339"/>
                  </a:moveTo>
                  <a:lnTo>
                    <a:pt x="190" y="339"/>
                  </a:lnTo>
                  <a:lnTo>
                    <a:pt x="190" y="205"/>
                  </a:lnTo>
                  <a:lnTo>
                    <a:pt x="332" y="205"/>
                  </a:lnTo>
                  <a:lnTo>
                    <a:pt x="332" y="339"/>
                  </a:lnTo>
                  <a:lnTo>
                    <a:pt x="190" y="339"/>
                  </a:lnTo>
                  <a:close/>
                  <a:moveTo>
                    <a:pt x="342" y="139"/>
                  </a:moveTo>
                  <a:lnTo>
                    <a:pt x="342" y="139"/>
                  </a:lnTo>
                  <a:cubicBezTo>
                    <a:pt x="353" y="139"/>
                    <a:pt x="361" y="147"/>
                    <a:pt x="361" y="157"/>
                  </a:cubicBezTo>
                  <a:cubicBezTo>
                    <a:pt x="361" y="167"/>
                    <a:pt x="353" y="176"/>
                    <a:pt x="342" y="176"/>
                  </a:cubicBezTo>
                  <a:cubicBezTo>
                    <a:pt x="332" y="176"/>
                    <a:pt x="324" y="167"/>
                    <a:pt x="324" y="157"/>
                  </a:cubicBezTo>
                  <a:cubicBezTo>
                    <a:pt x="324" y="147"/>
                    <a:pt x="332" y="139"/>
                    <a:pt x="342" y="139"/>
                  </a:cubicBezTo>
                  <a:close/>
                  <a:moveTo>
                    <a:pt x="180" y="139"/>
                  </a:moveTo>
                  <a:lnTo>
                    <a:pt x="180" y="139"/>
                  </a:lnTo>
                  <a:cubicBezTo>
                    <a:pt x="190" y="139"/>
                    <a:pt x="198" y="147"/>
                    <a:pt x="198" y="157"/>
                  </a:cubicBezTo>
                  <a:cubicBezTo>
                    <a:pt x="198" y="167"/>
                    <a:pt x="190" y="176"/>
                    <a:pt x="180" y="176"/>
                  </a:cubicBezTo>
                  <a:cubicBezTo>
                    <a:pt x="170" y="176"/>
                    <a:pt x="161" y="167"/>
                    <a:pt x="161" y="157"/>
                  </a:cubicBezTo>
                  <a:cubicBezTo>
                    <a:pt x="161" y="147"/>
                    <a:pt x="170" y="139"/>
                    <a:pt x="180" y="139"/>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accent2"/>
                </a:solidFill>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743332"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II</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导联描记过程</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上 11">
            <a:extLst>
              <a:ext uri="{FF2B5EF4-FFF2-40B4-BE49-F238E27FC236}">
                <a16:creationId xmlns:a16="http://schemas.microsoft.com/office/drawing/2014/main" id="{F0FE4BEE-6123-43DB-94E3-DA8B87C5990D}"/>
              </a:ext>
            </a:extLst>
          </p:cNvPr>
          <p:cNvSpPr/>
          <p:nvPr/>
        </p:nvSpPr>
        <p:spPr>
          <a:xfrm rot="8150873">
            <a:off x="1390042" y="1177560"/>
            <a:ext cx="117542" cy="133589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游戏机&#10;&#10;描述已自动生成">
            <a:extLst>
              <a:ext uri="{FF2B5EF4-FFF2-40B4-BE49-F238E27FC236}">
                <a16:creationId xmlns:a16="http://schemas.microsoft.com/office/drawing/2014/main" id="{99046F05-51C1-4678-A3F8-66D4EBBF0F39}"/>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980000" y="1080000"/>
            <a:ext cx="6000750" cy="5400000"/>
          </a:xfrm>
          <a:prstGeom prst="rect">
            <a:avLst/>
          </a:prstGeom>
        </p:spPr>
      </p:pic>
    </p:spTree>
    <p:extLst>
      <p:ext uri="{BB962C8B-B14F-4D97-AF65-F5344CB8AC3E}">
        <p14:creationId xmlns:p14="http://schemas.microsoft.com/office/powerpoint/2010/main" val="2638844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743332"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II</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导联描记过程</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2588102"/>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图片包含 游戏机&#10;&#10;描述已自动生成">
            <a:extLst>
              <a:ext uri="{FF2B5EF4-FFF2-40B4-BE49-F238E27FC236}">
                <a16:creationId xmlns:a16="http://schemas.microsoft.com/office/drawing/2014/main" id="{1A91FF17-9193-4987-A5B1-C277AE26F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9681" y="1065129"/>
            <a:ext cx="3763074" cy="2529932"/>
          </a:xfrm>
          <a:prstGeom prst="rect">
            <a:avLst/>
          </a:prstGeom>
        </p:spPr>
      </p:pic>
      <p:cxnSp>
        <p:nvCxnSpPr>
          <p:cNvPr id="19" name="直接箭头连接符 18">
            <a:extLst>
              <a:ext uri="{FF2B5EF4-FFF2-40B4-BE49-F238E27FC236}">
                <a16:creationId xmlns:a16="http://schemas.microsoft.com/office/drawing/2014/main" id="{FEC0B3E0-8C75-452A-8A6D-86DD1C3674E9}"/>
              </a:ext>
            </a:extLst>
          </p:cNvPr>
          <p:cNvCxnSpPr/>
          <p:nvPr/>
        </p:nvCxnSpPr>
        <p:spPr>
          <a:xfrm>
            <a:off x="1048485" y="2764476"/>
            <a:ext cx="30201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D3661E8A-EC02-411F-BC2E-7C042B67C0AA}"/>
              </a:ext>
            </a:extLst>
          </p:cNvPr>
          <p:cNvCxnSpPr/>
          <p:nvPr/>
        </p:nvCxnSpPr>
        <p:spPr>
          <a:xfrm flipV="1">
            <a:off x="1048485" y="1181054"/>
            <a:ext cx="0" cy="1583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任意多边形: 形状 25">
            <a:extLst>
              <a:ext uri="{FF2B5EF4-FFF2-40B4-BE49-F238E27FC236}">
                <a16:creationId xmlns:a16="http://schemas.microsoft.com/office/drawing/2014/main" id="{7E3E1899-1A84-4057-914A-DDDA46E7119C}"/>
              </a:ext>
            </a:extLst>
          </p:cNvPr>
          <p:cNvSpPr/>
          <p:nvPr/>
        </p:nvSpPr>
        <p:spPr>
          <a:xfrm>
            <a:off x="1308683" y="2679392"/>
            <a:ext cx="411060" cy="190516"/>
          </a:xfrm>
          <a:custGeom>
            <a:avLst/>
            <a:gdLst>
              <a:gd name="connsiteX0" fmla="*/ 0 w 411060"/>
              <a:gd name="connsiteY0" fmla="*/ 87181 h 190516"/>
              <a:gd name="connsiteX1" fmla="*/ 134223 w 411060"/>
              <a:gd name="connsiteY1" fmla="*/ 3291 h 190516"/>
              <a:gd name="connsiteX2" fmla="*/ 302003 w 411060"/>
              <a:gd name="connsiteY2" fmla="*/ 187849 h 190516"/>
              <a:gd name="connsiteX3" fmla="*/ 411060 w 411060"/>
              <a:gd name="connsiteY3" fmla="*/ 95570 h 190516"/>
            </a:gdLst>
            <a:ahLst/>
            <a:cxnLst>
              <a:cxn ang="0">
                <a:pos x="connsiteX0" y="connsiteY0"/>
              </a:cxn>
              <a:cxn ang="0">
                <a:pos x="connsiteX1" y="connsiteY1"/>
              </a:cxn>
              <a:cxn ang="0">
                <a:pos x="connsiteX2" y="connsiteY2"/>
              </a:cxn>
              <a:cxn ang="0">
                <a:pos x="connsiteX3" y="connsiteY3"/>
              </a:cxn>
            </a:cxnLst>
            <a:rect l="l" t="t" r="r" b="b"/>
            <a:pathLst>
              <a:path w="411060" h="190516">
                <a:moveTo>
                  <a:pt x="0" y="87181"/>
                </a:moveTo>
                <a:cubicBezTo>
                  <a:pt x="41944" y="36847"/>
                  <a:pt x="83889" y="-13487"/>
                  <a:pt x="134223" y="3291"/>
                </a:cubicBezTo>
                <a:cubicBezTo>
                  <a:pt x="184557" y="20069"/>
                  <a:pt x="255864" y="172469"/>
                  <a:pt x="302003" y="187849"/>
                </a:cubicBezTo>
                <a:cubicBezTo>
                  <a:pt x="348142" y="203229"/>
                  <a:pt x="379601" y="149399"/>
                  <a:pt x="411060" y="9557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7D8C660B-4982-4279-B72A-903D9197A98F}"/>
              </a:ext>
            </a:extLst>
          </p:cNvPr>
          <p:cNvSpPr/>
          <p:nvPr/>
        </p:nvSpPr>
        <p:spPr>
          <a:xfrm>
            <a:off x="2076514" y="1616509"/>
            <a:ext cx="369116" cy="2099814"/>
          </a:xfrm>
          <a:custGeom>
            <a:avLst/>
            <a:gdLst>
              <a:gd name="connsiteX0" fmla="*/ 0 w 369116"/>
              <a:gd name="connsiteY0" fmla="*/ 1179629 h 2125767"/>
              <a:gd name="connsiteX1" fmla="*/ 184558 w 369116"/>
              <a:gd name="connsiteY1" fmla="*/ 21949 h 2125767"/>
              <a:gd name="connsiteX2" fmla="*/ 226503 w 369116"/>
              <a:gd name="connsiteY2" fmla="*/ 2085640 h 2125767"/>
              <a:gd name="connsiteX3" fmla="*/ 369116 w 369116"/>
              <a:gd name="connsiteY3" fmla="*/ 1188018 h 2125767"/>
            </a:gdLst>
            <a:ahLst/>
            <a:cxnLst>
              <a:cxn ang="0">
                <a:pos x="connsiteX0" y="connsiteY0"/>
              </a:cxn>
              <a:cxn ang="0">
                <a:pos x="connsiteX1" y="connsiteY1"/>
              </a:cxn>
              <a:cxn ang="0">
                <a:pos x="connsiteX2" y="connsiteY2"/>
              </a:cxn>
              <a:cxn ang="0">
                <a:pos x="connsiteX3" y="connsiteY3"/>
              </a:cxn>
            </a:cxnLst>
            <a:rect l="l" t="t" r="r" b="b"/>
            <a:pathLst>
              <a:path w="369116" h="2125767">
                <a:moveTo>
                  <a:pt x="0" y="1179629"/>
                </a:moveTo>
                <a:cubicBezTo>
                  <a:pt x="73404" y="525288"/>
                  <a:pt x="146808" y="-129053"/>
                  <a:pt x="184558" y="21949"/>
                </a:cubicBezTo>
                <a:cubicBezTo>
                  <a:pt x="222308" y="172951"/>
                  <a:pt x="195743" y="1891295"/>
                  <a:pt x="226503" y="2085640"/>
                </a:cubicBezTo>
                <a:cubicBezTo>
                  <a:pt x="257263" y="2279985"/>
                  <a:pt x="313189" y="1734001"/>
                  <a:pt x="369116" y="118801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descr="图片包含 游戏机&#10;&#10;描述已自动生成">
            <a:extLst>
              <a:ext uri="{FF2B5EF4-FFF2-40B4-BE49-F238E27FC236}">
                <a16:creationId xmlns:a16="http://schemas.microsoft.com/office/drawing/2014/main" id="{7FD07893-4258-4333-ACD3-911C7FE142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5112" y="3716323"/>
            <a:ext cx="3117643" cy="3029616"/>
          </a:xfrm>
          <a:prstGeom prst="rect">
            <a:avLst/>
          </a:prstGeom>
        </p:spPr>
      </p:pic>
      <p:sp>
        <p:nvSpPr>
          <p:cNvPr id="31" name="箭头: 上 30">
            <a:extLst>
              <a:ext uri="{FF2B5EF4-FFF2-40B4-BE49-F238E27FC236}">
                <a16:creationId xmlns:a16="http://schemas.microsoft.com/office/drawing/2014/main" id="{BD66AB83-D774-495A-B331-4DFEE6713183}"/>
              </a:ext>
            </a:extLst>
          </p:cNvPr>
          <p:cNvSpPr/>
          <p:nvPr/>
        </p:nvSpPr>
        <p:spPr>
          <a:xfrm rot="8150873">
            <a:off x="4907908" y="4311445"/>
            <a:ext cx="117542" cy="133589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descr="图片包含 游戏机&#10;&#10;描述已自动生成">
            <a:extLst>
              <a:ext uri="{FF2B5EF4-FFF2-40B4-BE49-F238E27FC236}">
                <a16:creationId xmlns:a16="http://schemas.microsoft.com/office/drawing/2014/main" id="{E4453CA4-9A12-45FF-B506-F3340BFBA30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2567" y="3912443"/>
            <a:ext cx="3634996" cy="2649643"/>
          </a:xfrm>
          <a:prstGeom prst="rect">
            <a:avLst/>
          </a:prstGeom>
        </p:spPr>
      </p:pic>
    </p:spTree>
    <p:extLst>
      <p:ext uri="{BB962C8B-B14F-4D97-AF65-F5344CB8AC3E}">
        <p14:creationId xmlns:p14="http://schemas.microsoft.com/office/powerpoint/2010/main" val="3773600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5388013"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二、由</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II</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导联推广到肢体导联</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图片包含 文字, 游戏机, 体育&#10;&#10;描述已自动生成">
            <a:extLst>
              <a:ext uri="{FF2B5EF4-FFF2-40B4-BE49-F238E27FC236}">
                <a16:creationId xmlns:a16="http://schemas.microsoft.com/office/drawing/2014/main" id="{66E282C9-7E82-48F2-AC1C-094F485087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79875"/>
            <a:ext cx="9144000" cy="3478240"/>
          </a:xfrm>
          <a:prstGeom prst="rect">
            <a:avLst/>
          </a:prstGeom>
        </p:spPr>
      </p:pic>
      <p:sp>
        <p:nvSpPr>
          <p:cNvPr id="14" name="文本框 13">
            <a:extLst>
              <a:ext uri="{FF2B5EF4-FFF2-40B4-BE49-F238E27FC236}">
                <a16:creationId xmlns:a16="http://schemas.microsoft.com/office/drawing/2014/main" id="{20A43922-F041-4CE8-A111-84DAEC544741}"/>
              </a:ext>
            </a:extLst>
          </p:cNvPr>
          <p:cNvSpPr txBox="1"/>
          <p:nvPr/>
        </p:nvSpPr>
        <p:spPr>
          <a:xfrm>
            <a:off x="4572000" y="1011562"/>
            <a:ext cx="5608676" cy="1200329"/>
          </a:xfrm>
          <a:prstGeom prst="rect">
            <a:avLst/>
          </a:prstGeom>
          <a:noFill/>
        </p:spPr>
        <p:txBody>
          <a:bodyPr wrap="square" rtlCol="0">
            <a:spAutoFit/>
          </a:bodyPr>
          <a:lstStyle/>
          <a:p>
            <a:r>
              <a:rPr lang="en-US" altLang="zh-CN" dirty="0"/>
              <a:t>I</a:t>
            </a:r>
            <a:r>
              <a:rPr lang="zh-CN" altLang="en-US" dirty="0"/>
              <a:t>导联：  从右手电极到左手电极为正方向</a:t>
            </a:r>
            <a:endParaRPr lang="en-US" altLang="zh-CN" dirty="0"/>
          </a:p>
          <a:p>
            <a:r>
              <a:rPr lang="en-US" altLang="zh-CN" dirty="0">
                <a:solidFill>
                  <a:srgbClr val="FF0000"/>
                </a:solidFill>
              </a:rPr>
              <a:t>II</a:t>
            </a:r>
            <a:r>
              <a:rPr lang="zh-CN" altLang="en-US" dirty="0">
                <a:solidFill>
                  <a:srgbClr val="FF0000"/>
                </a:solidFill>
              </a:rPr>
              <a:t>导联： 从右手电极到左脚电极为正方向</a:t>
            </a:r>
          </a:p>
          <a:p>
            <a:r>
              <a:rPr lang="en-US" altLang="zh-CN" dirty="0"/>
              <a:t>III</a:t>
            </a:r>
            <a:r>
              <a:rPr lang="zh-CN" altLang="en-US" dirty="0"/>
              <a:t>导联：从左手电极到左脚电极为正方向</a:t>
            </a:r>
          </a:p>
          <a:p>
            <a:endParaRPr lang="zh-CN" altLang="en-US" dirty="0"/>
          </a:p>
        </p:txBody>
      </p:sp>
      <p:pic>
        <p:nvPicPr>
          <p:cNvPr id="13" name="图片 12" descr="图片包含 游戏机, 物体, 钟表&#10;&#10;描述已自动生成">
            <a:extLst>
              <a:ext uri="{FF2B5EF4-FFF2-40B4-BE49-F238E27FC236}">
                <a16:creationId xmlns:a16="http://schemas.microsoft.com/office/drawing/2014/main" id="{D4814AD1-BCAE-460C-B700-9F1340F8D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16450"/>
            <a:ext cx="9144000" cy="2338987"/>
          </a:xfrm>
          <a:prstGeom prst="rect">
            <a:avLst/>
          </a:prstGeom>
        </p:spPr>
      </p:pic>
    </p:spTree>
    <p:extLst>
      <p:ext uri="{BB962C8B-B14F-4D97-AF65-F5344CB8AC3E}">
        <p14:creationId xmlns:p14="http://schemas.microsoft.com/office/powerpoint/2010/main" val="1204193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文本框 7">
            <a:extLst>
              <a:ext uri="{FF2B5EF4-FFF2-40B4-BE49-F238E27FC236}">
                <a16:creationId xmlns:a16="http://schemas.microsoft.com/office/drawing/2014/main" id="{C704A01A-2B89-414D-9C7F-2279E17E1076}"/>
              </a:ext>
            </a:extLst>
          </p:cNvPr>
          <p:cNvSpPr txBox="1"/>
          <p:nvPr/>
        </p:nvSpPr>
        <p:spPr>
          <a:xfrm>
            <a:off x="264247" y="4709744"/>
            <a:ext cx="836640" cy="369332"/>
          </a:xfrm>
          <a:prstGeom prst="rect">
            <a:avLst/>
          </a:prstGeom>
          <a:noFill/>
        </p:spPr>
        <p:txBody>
          <a:bodyPr wrap="square" rtlCol="0">
            <a:spAutoFit/>
          </a:bodyPr>
          <a:lstStyle/>
          <a:p>
            <a:r>
              <a:rPr lang="en-US" altLang="zh-CN" dirty="0"/>
              <a:t>II</a:t>
            </a:r>
            <a:r>
              <a:rPr lang="zh-CN" altLang="en-US" dirty="0"/>
              <a:t>导联</a:t>
            </a:r>
          </a:p>
        </p:txBody>
      </p:sp>
      <p:sp>
        <p:nvSpPr>
          <p:cNvPr id="16" name="文本框 15">
            <a:extLst>
              <a:ext uri="{FF2B5EF4-FFF2-40B4-BE49-F238E27FC236}">
                <a16:creationId xmlns:a16="http://schemas.microsoft.com/office/drawing/2014/main" id="{4E50D82F-097C-4682-BA68-9FDCEC6FF209}"/>
              </a:ext>
            </a:extLst>
          </p:cNvPr>
          <p:cNvSpPr txBox="1"/>
          <p:nvPr/>
        </p:nvSpPr>
        <p:spPr>
          <a:xfrm>
            <a:off x="264247" y="5747586"/>
            <a:ext cx="836640" cy="369332"/>
          </a:xfrm>
          <a:prstGeom prst="rect">
            <a:avLst/>
          </a:prstGeom>
          <a:noFill/>
        </p:spPr>
        <p:txBody>
          <a:bodyPr wrap="square" rtlCol="0">
            <a:spAutoFit/>
          </a:bodyPr>
          <a:lstStyle/>
          <a:p>
            <a:r>
              <a:rPr lang="en-US" altLang="zh-CN" dirty="0"/>
              <a:t>III</a:t>
            </a:r>
            <a:r>
              <a:rPr lang="zh-CN" altLang="en-US" dirty="0"/>
              <a:t>导联</a:t>
            </a:r>
          </a:p>
        </p:txBody>
      </p:sp>
      <p:cxnSp>
        <p:nvCxnSpPr>
          <p:cNvPr id="32" name="直接箭头连接符 31">
            <a:extLst>
              <a:ext uri="{FF2B5EF4-FFF2-40B4-BE49-F238E27FC236}">
                <a16:creationId xmlns:a16="http://schemas.microsoft.com/office/drawing/2014/main" id="{0A3D46B3-2524-42A8-8476-87A085B93341}"/>
              </a:ext>
            </a:extLst>
          </p:cNvPr>
          <p:cNvCxnSpPr>
            <a:cxnSpLocks/>
          </p:cNvCxnSpPr>
          <p:nvPr/>
        </p:nvCxnSpPr>
        <p:spPr>
          <a:xfrm flipV="1">
            <a:off x="2050703" y="4326328"/>
            <a:ext cx="0" cy="64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FA526C8A-C766-4C95-95D1-DD30204B4A65}"/>
              </a:ext>
            </a:extLst>
          </p:cNvPr>
          <p:cNvCxnSpPr>
            <a:cxnSpLocks/>
          </p:cNvCxnSpPr>
          <p:nvPr/>
        </p:nvCxnSpPr>
        <p:spPr>
          <a:xfrm flipV="1">
            <a:off x="2043283" y="3466940"/>
            <a:ext cx="7420" cy="429017"/>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6AF3B25C-184A-4FE2-BD3C-799356992F0D}"/>
              </a:ext>
            </a:extLst>
          </p:cNvPr>
          <p:cNvCxnSpPr>
            <a:cxnSpLocks/>
          </p:cNvCxnSpPr>
          <p:nvPr/>
        </p:nvCxnSpPr>
        <p:spPr>
          <a:xfrm flipV="1">
            <a:off x="2043283" y="5932252"/>
            <a:ext cx="0" cy="128605"/>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FD0DCE5B-4FE0-4631-A325-19C010BE239A}"/>
              </a:ext>
            </a:extLst>
          </p:cNvPr>
          <p:cNvSpPr txBox="1"/>
          <p:nvPr/>
        </p:nvSpPr>
        <p:spPr>
          <a:xfrm>
            <a:off x="264247" y="3671902"/>
            <a:ext cx="836640" cy="369332"/>
          </a:xfrm>
          <a:prstGeom prst="rect">
            <a:avLst/>
          </a:prstGeom>
          <a:noFill/>
        </p:spPr>
        <p:txBody>
          <a:bodyPr wrap="square" rtlCol="0">
            <a:spAutoFit/>
          </a:bodyPr>
          <a:lstStyle/>
          <a:p>
            <a:r>
              <a:rPr lang="en-US" altLang="zh-CN" dirty="0"/>
              <a:t>I</a:t>
            </a:r>
            <a:r>
              <a:rPr lang="zh-CN" altLang="en-US" dirty="0"/>
              <a:t>导联</a:t>
            </a:r>
          </a:p>
        </p:txBody>
      </p:sp>
      <p:cxnSp>
        <p:nvCxnSpPr>
          <p:cNvPr id="42" name="直接箭头连接符 41">
            <a:extLst>
              <a:ext uri="{FF2B5EF4-FFF2-40B4-BE49-F238E27FC236}">
                <a16:creationId xmlns:a16="http://schemas.microsoft.com/office/drawing/2014/main" id="{C1D168BE-85E2-4812-8A70-C5CF6F38036D}"/>
              </a:ext>
            </a:extLst>
          </p:cNvPr>
          <p:cNvCxnSpPr/>
          <p:nvPr/>
        </p:nvCxnSpPr>
        <p:spPr>
          <a:xfrm>
            <a:off x="1075001" y="6191682"/>
            <a:ext cx="30201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5C334DDB-F391-407E-A2DB-44366FABA7D2}"/>
              </a:ext>
            </a:extLst>
          </p:cNvPr>
          <p:cNvCxnSpPr>
            <a:cxnSpLocks/>
          </p:cNvCxnSpPr>
          <p:nvPr/>
        </p:nvCxnSpPr>
        <p:spPr>
          <a:xfrm flipV="1">
            <a:off x="1075001" y="3313651"/>
            <a:ext cx="0" cy="28780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任意多边形: 形状 44">
            <a:extLst>
              <a:ext uri="{FF2B5EF4-FFF2-40B4-BE49-F238E27FC236}">
                <a16:creationId xmlns:a16="http://schemas.microsoft.com/office/drawing/2014/main" id="{60CAB17D-D07C-4C66-AFB1-266D2D8A0926}"/>
              </a:ext>
            </a:extLst>
          </p:cNvPr>
          <p:cNvSpPr/>
          <p:nvPr/>
        </p:nvSpPr>
        <p:spPr>
          <a:xfrm>
            <a:off x="1610245" y="3461230"/>
            <a:ext cx="947956" cy="534533"/>
          </a:xfrm>
          <a:custGeom>
            <a:avLst/>
            <a:gdLst>
              <a:gd name="connsiteX0" fmla="*/ 0 w 947956"/>
              <a:gd name="connsiteY0" fmla="*/ 394654 h 534533"/>
              <a:gd name="connsiteX1" fmla="*/ 58723 w 947956"/>
              <a:gd name="connsiteY1" fmla="*/ 302375 h 534533"/>
              <a:gd name="connsiteX2" fmla="*/ 109057 w 947956"/>
              <a:gd name="connsiteY2" fmla="*/ 394654 h 534533"/>
              <a:gd name="connsiteX3" fmla="*/ 335560 w 947956"/>
              <a:gd name="connsiteY3" fmla="*/ 394654 h 534533"/>
              <a:gd name="connsiteX4" fmla="*/ 385894 w 947956"/>
              <a:gd name="connsiteY4" fmla="*/ 436599 h 534533"/>
              <a:gd name="connsiteX5" fmla="*/ 453006 w 947956"/>
              <a:gd name="connsiteY5" fmla="*/ 371 h 534533"/>
              <a:gd name="connsiteX6" fmla="*/ 486562 w 947956"/>
              <a:gd name="connsiteY6" fmla="*/ 520489 h 534533"/>
              <a:gd name="connsiteX7" fmla="*/ 520118 w 947956"/>
              <a:gd name="connsiteY7" fmla="*/ 386265 h 534533"/>
              <a:gd name="connsiteX8" fmla="*/ 604008 w 947956"/>
              <a:gd name="connsiteY8" fmla="*/ 386265 h 534533"/>
              <a:gd name="connsiteX9" fmla="*/ 679509 w 947956"/>
              <a:gd name="connsiteY9" fmla="*/ 335931 h 534533"/>
              <a:gd name="connsiteX10" fmla="*/ 771787 w 947956"/>
              <a:gd name="connsiteY10" fmla="*/ 377876 h 534533"/>
              <a:gd name="connsiteX11" fmla="*/ 947956 w 947956"/>
              <a:gd name="connsiteY11" fmla="*/ 377876 h 53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7956" h="534533">
                <a:moveTo>
                  <a:pt x="0" y="394654"/>
                </a:moveTo>
                <a:cubicBezTo>
                  <a:pt x="20273" y="348514"/>
                  <a:pt x="40547" y="302375"/>
                  <a:pt x="58723" y="302375"/>
                </a:cubicBezTo>
                <a:cubicBezTo>
                  <a:pt x="76899" y="302375"/>
                  <a:pt x="62918" y="379274"/>
                  <a:pt x="109057" y="394654"/>
                </a:cubicBezTo>
                <a:cubicBezTo>
                  <a:pt x="155196" y="410034"/>
                  <a:pt x="289421" y="387663"/>
                  <a:pt x="335560" y="394654"/>
                </a:cubicBezTo>
                <a:cubicBezTo>
                  <a:pt x="381699" y="401645"/>
                  <a:pt x="366320" y="502313"/>
                  <a:pt x="385894" y="436599"/>
                </a:cubicBezTo>
                <a:cubicBezTo>
                  <a:pt x="405468" y="370885"/>
                  <a:pt x="436228" y="-13611"/>
                  <a:pt x="453006" y="371"/>
                </a:cubicBezTo>
                <a:cubicBezTo>
                  <a:pt x="469784" y="14353"/>
                  <a:pt x="475377" y="456173"/>
                  <a:pt x="486562" y="520489"/>
                </a:cubicBezTo>
                <a:cubicBezTo>
                  <a:pt x="497747" y="584805"/>
                  <a:pt x="500544" y="408636"/>
                  <a:pt x="520118" y="386265"/>
                </a:cubicBezTo>
                <a:cubicBezTo>
                  <a:pt x="539692" y="363894"/>
                  <a:pt x="577443" y="394654"/>
                  <a:pt x="604008" y="386265"/>
                </a:cubicBezTo>
                <a:cubicBezTo>
                  <a:pt x="630573" y="377876"/>
                  <a:pt x="651546" y="337329"/>
                  <a:pt x="679509" y="335931"/>
                </a:cubicBezTo>
                <a:cubicBezTo>
                  <a:pt x="707472" y="334533"/>
                  <a:pt x="727046" y="370885"/>
                  <a:pt x="771787" y="377876"/>
                </a:cubicBezTo>
                <a:cubicBezTo>
                  <a:pt x="816528" y="384867"/>
                  <a:pt x="882242" y="381371"/>
                  <a:pt x="947956" y="377876"/>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4F2CBB4F-B714-4C82-AF8E-B11443CF0F6F}"/>
              </a:ext>
            </a:extLst>
          </p:cNvPr>
          <p:cNvSpPr/>
          <p:nvPr/>
        </p:nvSpPr>
        <p:spPr>
          <a:xfrm>
            <a:off x="1610245" y="4326328"/>
            <a:ext cx="1047710" cy="784712"/>
          </a:xfrm>
          <a:custGeom>
            <a:avLst/>
            <a:gdLst>
              <a:gd name="connsiteX0" fmla="*/ 0 w 1149292"/>
              <a:gd name="connsiteY0" fmla="*/ 638071 h 784712"/>
              <a:gd name="connsiteX1" fmla="*/ 50334 w 1149292"/>
              <a:gd name="connsiteY1" fmla="*/ 520625 h 784712"/>
              <a:gd name="connsiteX2" fmla="*/ 151002 w 1149292"/>
              <a:gd name="connsiteY2" fmla="*/ 629682 h 784712"/>
              <a:gd name="connsiteX3" fmla="*/ 343949 w 1149292"/>
              <a:gd name="connsiteY3" fmla="*/ 638071 h 784712"/>
              <a:gd name="connsiteX4" fmla="*/ 494951 w 1149292"/>
              <a:gd name="connsiteY4" fmla="*/ 507 h 784712"/>
              <a:gd name="connsiteX5" fmla="*/ 562063 w 1149292"/>
              <a:gd name="connsiteY5" fmla="*/ 755516 h 784712"/>
              <a:gd name="connsiteX6" fmla="*/ 629175 w 1149292"/>
              <a:gd name="connsiteY6" fmla="*/ 629682 h 784712"/>
              <a:gd name="connsiteX7" fmla="*/ 755009 w 1149292"/>
              <a:gd name="connsiteY7" fmla="*/ 629682 h 784712"/>
              <a:gd name="connsiteX8" fmla="*/ 872455 w 1149292"/>
              <a:gd name="connsiteY8" fmla="*/ 512236 h 784712"/>
              <a:gd name="connsiteX9" fmla="*/ 973123 w 1149292"/>
              <a:gd name="connsiteY9" fmla="*/ 612904 h 784712"/>
              <a:gd name="connsiteX10" fmla="*/ 1098958 w 1149292"/>
              <a:gd name="connsiteY10" fmla="*/ 621293 h 784712"/>
              <a:gd name="connsiteX11" fmla="*/ 1149292 w 1149292"/>
              <a:gd name="connsiteY11" fmla="*/ 671627 h 78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292" h="784712">
                <a:moveTo>
                  <a:pt x="0" y="638071"/>
                </a:moveTo>
                <a:cubicBezTo>
                  <a:pt x="12583" y="580047"/>
                  <a:pt x="25167" y="522023"/>
                  <a:pt x="50334" y="520625"/>
                </a:cubicBezTo>
                <a:cubicBezTo>
                  <a:pt x="75501" y="519227"/>
                  <a:pt x="102066" y="610108"/>
                  <a:pt x="151002" y="629682"/>
                </a:cubicBezTo>
                <a:cubicBezTo>
                  <a:pt x="199938" y="649256"/>
                  <a:pt x="286624" y="742933"/>
                  <a:pt x="343949" y="638071"/>
                </a:cubicBezTo>
                <a:cubicBezTo>
                  <a:pt x="401274" y="533209"/>
                  <a:pt x="458599" y="-19067"/>
                  <a:pt x="494951" y="507"/>
                </a:cubicBezTo>
                <a:cubicBezTo>
                  <a:pt x="531303" y="20081"/>
                  <a:pt x="539692" y="650654"/>
                  <a:pt x="562063" y="755516"/>
                </a:cubicBezTo>
                <a:cubicBezTo>
                  <a:pt x="584434" y="860378"/>
                  <a:pt x="597017" y="650654"/>
                  <a:pt x="629175" y="629682"/>
                </a:cubicBezTo>
                <a:cubicBezTo>
                  <a:pt x="661333" y="608710"/>
                  <a:pt x="714462" y="649256"/>
                  <a:pt x="755009" y="629682"/>
                </a:cubicBezTo>
                <a:cubicBezTo>
                  <a:pt x="795556" y="610108"/>
                  <a:pt x="836103" y="515032"/>
                  <a:pt x="872455" y="512236"/>
                </a:cubicBezTo>
                <a:cubicBezTo>
                  <a:pt x="908807" y="509440"/>
                  <a:pt x="935373" y="594728"/>
                  <a:pt x="973123" y="612904"/>
                </a:cubicBezTo>
                <a:cubicBezTo>
                  <a:pt x="1010874" y="631080"/>
                  <a:pt x="1069597" y="611506"/>
                  <a:pt x="1098958" y="621293"/>
                </a:cubicBezTo>
                <a:cubicBezTo>
                  <a:pt x="1128319" y="631080"/>
                  <a:pt x="1100356" y="666034"/>
                  <a:pt x="1149292" y="6716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32604BC2-1576-4021-B7C6-FA3B09B750EC}"/>
              </a:ext>
            </a:extLst>
          </p:cNvPr>
          <p:cNvSpPr/>
          <p:nvPr/>
        </p:nvSpPr>
        <p:spPr>
          <a:xfrm>
            <a:off x="1543133" y="5932252"/>
            <a:ext cx="1082180" cy="144870"/>
          </a:xfrm>
          <a:custGeom>
            <a:avLst/>
            <a:gdLst>
              <a:gd name="connsiteX0" fmla="*/ 0 w 1082180"/>
              <a:gd name="connsiteY0" fmla="*/ 109297 h 144870"/>
              <a:gd name="connsiteX1" fmla="*/ 92279 w 1082180"/>
              <a:gd name="connsiteY1" fmla="*/ 109297 h 144870"/>
              <a:gd name="connsiteX2" fmla="*/ 117446 w 1082180"/>
              <a:gd name="connsiteY2" fmla="*/ 126075 h 144870"/>
              <a:gd name="connsiteX3" fmla="*/ 461395 w 1082180"/>
              <a:gd name="connsiteY3" fmla="*/ 109297 h 144870"/>
              <a:gd name="connsiteX4" fmla="*/ 503340 w 1082180"/>
              <a:gd name="connsiteY4" fmla="*/ 240 h 144870"/>
              <a:gd name="connsiteX5" fmla="*/ 520118 w 1082180"/>
              <a:gd name="connsiteY5" fmla="*/ 142853 h 144870"/>
              <a:gd name="connsiteX6" fmla="*/ 553674 w 1082180"/>
              <a:gd name="connsiteY6" fmla="*/ 84130 h 144870"/>
              <a:gd name="connsiteX7" fmla="*/ 620786 w 1082180"/>
              <a:gd name="connsiteY7" fmla="*/ 84130 h 144870"/>
              <a:gd name="connsiteX8" fmla="*/ 763398 w 1082180"/>
              <a:gd name="connsiteY8" fmla="*/ 58963 h 144870"/>
              <a:gd name="connsiteX9" fmla="*/ 822121 w 1082180"/>
              <a:gd name="connsiteY9" fmla="*/ 75741 h 144870"/>
              <a:gd name="connsiteX10" fmla="*/ 1082180 w 1082180"/>
              <a:gd name="connsiteY10" fmla="*/ 75741 h 1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180" h="144870">
                <a:moveTo>
                  <a:pt x="0" y="109297"/>
                </a:moveTo>
                <a:cubicBezTo>
                  <a:pt x="36352" y="107899"/>
                  <a:pt x="72705" y="106501"/>
                  <a:pt x="92279" y="109297"/>
                </a:cubicBezTo>
                <a:cubicBezTo>
                  <a:pt x="111853" y="112093"/>
                  <a:pt x="55927" y="126075"/>
                  <a:pt x="117446" y="126075"/>
                </a:cubicBezTo>
                <a:cubicBezTo>
                  <a:pt x="178965" y="126075"/>
                  <a:pt x="397079" y="130270"/>
                  <a:pt x="461395" y="109297"/>
                </a:cubicBezTo>
                <a:cubicBezTo>
                  <a:pt x="525711" y="88324"/>
                  <a:pt x="493553" y="-5353"/>
                  <a:pt x="503340" y="240"/>
                </a:cubicBezTo>
                <a:cubicBezTo>
                  <a:pt x="513127" y="5833"/>
                  <a:pt x="511729" y="128871"/>
                  <a:pt x="520118" y="142853"/>
                </a:cubicBezTo>
                <a:cubicBezTo>
                  <a:pt x="528507" y="156835"/>
                  <a:pt x="536896" y="93917"/>
                  <a:pt x="553674" y="84130"/>
                </a:cubicBezTo>
                <a:cubicBezTo>
                  <a:pt x="570452" y="74343"/>
                  <a:pt x="585832" y="88324"/>
                  <a:pt x="620786" y="84130"/>
                </a:cubicBezTo>
                <a:cubicBezTo>
                  <a:pt x="655740" y="79936"/>
                  <a:pt x="729842" y="60361"/>
                  <a:pt x="763398" y="58963"/>
                </a:cubicBezTo>
                <a:cubicBezTo>
                  <a:pt x="796954" y="57565"/>
                  <a:pt x="768991" y="72945"/>
                  <a:pt x="822121" y="75741"/>
                </a:cubicBezTo>
                <a:cubicBezTo>
                  <a:pt x="875251" y="78537"/>
                  <a:pt x="1010874" y="84130"/>
                  <a:pt x="1082180" y="75741"/>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4E504AA0-BB70-4A56-BB42-16A50194EAA9}"/>
              </a:ext>
            </a:extLst>
          </p:cNvPr>
          <p:cNvSpPr txBox="1"/>
          <p:nvPr/>
        </p:nvSpPr>
        <p:spPr>
          <a:xfrm>
            <a:off x="941375" y="272323"/>
            <a:ext cx="5388013"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二、由</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II</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导联推广到肢体导联</a:t>
            </a:r>
          </a:p>
        </p:txBody>
      </p:sp>
      <p:pic>
        <p:nvPicPr>
          <p:cNvPr id="61" name="图片 60" descr="图片包含 游戏机&#10;&#10;描述已自动生成">
            <a:extLst>
              <a:ext uri="{FF2B5EF4-FFF2-40B4-BE49-F238E27FC236}">
                <a16:creationId xmlns:a16="http://schemas.microsoft.com/office/drawing/2014/main" id="{A2A2099A-24E3-4539-BACB-2F4B86EB2568}"/>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831837" y="1641825"/>
            <a:ext cx="3957957" cy="3343652"/>
          </a:xfrm>
          <a:prstGeom prst="rect">
            <a:avLst/>
          </a:prstGeom>
        </p:spPr>
      </p:pic>
      <p:sp>
        <p:nvSpPr>
          <p:cNvPr id="71" name="箭头: 上 70">
            <a:extLst>
              <a:ext uri="{FF2B5EF4-FFF2-40B4-BE49-F238E27FC236}">
                <a16:creationId xmlns:a16="http://schemas.microsoft.com/office/drawing/2014/main" id="{1FEE5E57-71FC-4442-9913-60DF025E5657}"/>
              </a:ext>
            </a:extLst>
          </p:cNvPr>
          <p:cNvSpPr/>
          <p:nvPr/>
        </p:nvSpPr>
        <p:spPr>
          <a:xfrm rot="8150873">
            <a:off x="1595481" y="1208969"/>
            <a:ext cx="117542" cy="1335896"/>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箭头: 上 71">
            <a:extLst>
              <a:ext uri="{FF2B5EF4-FFF2-40B4-BE49-F238E27FC236}">
                <a16:creationId xmlns:a16="http://schemas.microsoft.com/office/drawing/2014/main" id="{4A2C2F8F-E346-4F1F-A39E-B83DE39EF9E0}"/>
              </a:ext>
            </a:extLst>
          </p:cNvPr>
          <p:cNvSpPr/>
          <p:nvPr/>
        </p:nvSpPr>
        <p:spPr>
          <a:xfrm rot="13227665">
            <a:off x="740020" y="1237978"/>
            <a:ext cx="123912" cy="132933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上 72">
            <a:extLst>
              <a:ext uri="{FF2B5EF4-FFF2-40B4-BE49-F238E27FC236}">
                <a16:creationId xmlns:a16="http://schemas.microsoft.com/office/drawing/2014/main" id="{AD65B419-E6DD-43E2-A834-FDFC69724BD7}"/>
              </a:ext>
            </a:extLst>
          </p:cNvPr>
          <p:cNvSpPr/>
          <p:nvPr/>
        </p:nvSpPr>
        <p:spPr>
          <a:xfrm rot="5400000">
            <a:off x="1818336" y="749390"/>
            <a:ext cx="117542" cy="1335896"/>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208BB745-2A21-48D9-97CB-44C922321324}"/>
              </a:ext>
            </a:extLst>
          </p:cNvPr>
          <p:cNvSpPr txBox="1"/>
          <p:nvPr/>
        </p:nvSpPr>
        <p:spPr>
          <a:xfrm>
            <a:off x="2545055" y="1232672"/>
            <a:ext cx="836640" cy="369332"/>
          </a:xfrm>
          <a:prstGeom prst="rect">
            <a:avLst/>
          </a:prstGeom>
          <a:noFill/>
        </p:spPr>
        <p:txBody>
          <a:bodyPr wrap="square" rtlCol="0">
            <a:spAutoFit/>
          </a:bodyPr>
          <a:lstStyle/>
          <a:p>
            <a:r>
              <a:rPr lang="en-US" altLang="zh-CN" dirty="0"/>
              <a:t>I</a:t>
            </a:r>
            <a:r>
              <a:rPr lang="zh-CN" altLang="en-US" dirty="0"/>
              <a:t>导联</a:t>
            </a:r>
          </a:p>
        </p:txBody>
      </p:sp>
      <p:cxnSp>
        <p:nvCxnSpPr>
          <p:cNvPr id="75" name="直接箭头连接符 74">
            <a:extLst>
              <a:ext uri="{FF2B5EF4-FFF2-40B4-BE49-F238E27FC236}">
                <a16:creationId xmlns:a16="http://schemas.microsoft.com/office/drawing/2014/main" id="{EACBE9F2-C2DC-4166-8449-F9F4185DB05F}"/>
              </a:ext>
            </a:extLst>
          </p:cNvPr>
          <p:cNvCxnSpPr>
            <a:cxnSpLocks/>
            <a:stCxn id="73" idx="2"/>
          </p:cNvCxnSpPr>
          <p:nvPr/>
        </p:nvCxnSpPr>
        <p:spPr>
          <a:xfrm>
            <a:off x="1209159" y="1417338"/>
            <a:ext cx="622811" cy="459579"/>
          </a:xfrm>
          <a:prstGeom prst="straightConnector1">
            <a:avLst/>
          </a:prstGeom>
          <a:ln>
            <a:solidFill>
              <a:srgbClr val="FF2F2F"/>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17B045E0-A670-4106-9ACC-32F7AA961D9A}"/>
              </a:ext>
            </a:extLst>
          </p:cNvPr>
          <p:cNvCxnSpPr>
            <a:cxnSpLocks/>
          </p:cNvCxnSpPr>
          <p:nvPr/>
        </p:nvCxnSpPr>
        <p:spPr>
          <a:xfrm>
            <a:off x="1218821" y="1436499"/>
            <a:ext cx="506603" cy="516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128C8973-A906-4CBA-90C6-507A492B3C90}"/>
              </a:ext>
            </a:extLst>
          </p:cNvPr>
          <p:cNvCxnSpPr>
            <a:cxnSpLocks/>
          </p:cNvCxnSpPr>
          <p:nvPr/>
        </p:nvCxnSpPr>
        <p:spPr>
          <a:xfrm>
            <a:off x="1223841" y="1417338"/>
            <a:ext cx="638584"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344E0D4A-9EDB-4B93-9233-C48AF4E665A4}"/>
              </a:ext>
            </a:extLst>
          </p:cNvPr>
          <p:cNvCxnSpPr/>
          <p:nvPr/>
        </p:nvCxnSpPr>
        <p:spPr>
          <a:xfrm flipH="1">
            <a:off x="1101859" y="1445898"/>
            <a:ext cx="68313" cy="9422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A20E12F4-C002-4E19-85C8-E082AFB4F3B2}"/>
              </a:ext>
            </a:extLst>
          </p:cNvPr>
          <p:cNvSpPr txBox="1"/>
          <p:nvPr/>
        </p:nvSpPr>
        <p:spPr>
          <a:xfrm>
            <a:off x="2256142" y="2517072"/>
            <a:ext cx="836640" cy="369332"/>
          </a:xfrm>
          <a:prstGeom prst="rect">
            <a:avLst/>
          </a:prstGeom>
          <a:noFill/>
        </p:spPr>
        <p:txBody>
          <a:bodyPr wrap="square" rtlCol="0">
            <a:spAutoFit/>
          </a:bodyPr>
          <a:lstStyle/>
          <a:p>
            <a:r>
              <a:rPr lang="en-US" altLang="zh-CN" dirty="0"/>
              <a:t>II</a:t>
            </a:r>
            <a:r>
              <a:rPr lang="zh-CN" altLang="en-US" dirty="0"/>
              <a:t>导联</a:t>
            </a:r>
          </a:p>
        </p:txBody>
      </p:sp>
    </p:spTree>
    <p:extLst>
      <p:ext uri="{BB962C8B-B14F-4D97-AF65-F5344CB8AC3E}">
        <p14:creationId xmlns:p14="http://schemas.microsoft.com/office/powerpoint/2010/main" val="4267972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游戏机&#10;&#10;描述已自动生成">
            <a:extLst>
              <a:ext uri="{FF2B5EF4-FFF2-40B4-BE49-F238E27FC236}">
                <a16:creationId xmlns:a16="http://schemas.microsoft.com/office/drawing/2014/main" id="{466A7D53-9B81-4733-A421-F109ABD2A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8865"/>
            <a:ext cx="9144000" cy="3395838"/>
          </a:xfrm>
          <a:prstGeom prst="rect">
            <a:avLst/>
          </a:prstGeom>
        </p:spPr>
      </p:pic>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5388013"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二、由</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II</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导联推广到肢体导联</a:t>
            </a:r>
          </a:p>
        </p:txBody>
      </p:sp>
      <p:sp>
        <p:nvSpPr>
          <p:cNvPr id="17" name="动作按钮: 空白 16">
            <a:hlinkClick r:id="rId4"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图片包含 游戏机, 物体, 钟表&#10;&#10;描述已自动生成">
            <a:extLst>
              <a:ext uri="{FF2B5EF4-FFF2-40B4-BE49-F238E27FC236}">
                <a16:creationId xmlns:a16="http://schemas.microsoft.com/office/drawing/2014/main" id="{D4814AD1-BCAE-460C-B700-9F1340F8D890}"/>
              </a:ext>
            </a:extLst>
          </p:cNvPr>
          <p:cNvPicPr>
            <a:picLocks noChangeAspect="1"/>
          </p:cNvPicPr>
          <p:nvPr/>
        </p:nvPicPr>
        <p:blipFill rotWithShape="1">
          <a:blip r:embed="rId5">
            <a:extLst>
              <a:ext uri="{28A0092B-C50C-407E-A947-70E740481C1C}">
                <a14:useLocalDpi xmlns:a14="http://schemas.microsoft.com/office/drawing/2010/main" val="0"/>
              </a:ext>
            </a:extLst>
          </a:blip>
          <a:srcRect r="42018"/>
          <a:stretch/>
        </p:blipFill>
        <p:spPr>
          <a:xfrm>
            <a:off x="0" y="4459519"/>
            <a:ext cx="5301842" cy="2338987"/>
          </a:xfrm>
          <a:prstGeom prst="rect">
            <a:avLst/>
          </a:prstGeom>
        </p:spPr>
      </p:pic>
      <p:cxnSp>
        <p:nvCxnSpPr>
          <p:cNvPr id="15" name="直接箭头连接符 14">
            <a:extLst>
              <a:ext uri="{FF2B5EF4-FFF2-40B4-BE49-F238E27FC236}">
                <a16:creationId xmlns:a16="http://schemas.microsoft.com/office/drawing/2014/main" id="{4CE55252-6CB4-408C-B7BB-FD1240C2980B}"/>
              </a:ext>
            </a:extLst>
          </p:cNvPr>
          <p:cNvCxnSpPr/>
          <p:nvPr/>
        </p:nvCxnSpPr>
        <p:spPr>
          <a:xfrm flipV="1">
            <a:off x="3900881" y="4915949"/>
            <a:ext cx="1199625" cy="637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686A2DF-A275-46ED-A86B-E70FCF411431}"/>
              </a:ext>
            </a:extLst>
          </p:cNvPr>
          <p:cNvCxnSpPr/>
          <p:nvPr/>
        </p:nvCxnSpPr>
        <p:spPr>
          <a:xfrm flipH="1" flipV="1">
            <a:off x="3548543" y="4932727"/>
            <a:ext cx="1233182" cy="587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7BFC6A9-BC02-4AE1-9DE9-26A53824FB83}"/>
              </a:ext>
            </a:extLst>
          </p:cNvPr>
          <p:cNvCxnSpPr/>
          <p:nvPr/>
        </p:nvCxnSpPr>
        <p:spPr>
          <a:xfrm>
            <a:off x="4353886" y="4854450"/>
            <a:ext cx="0" cy="1403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1082E7C-1160-41E1-B568-C01525E42838}"/>
              </a:ext>
            </a:extLst>
          </p:cNvPr>
          <p:cNvCxnSpPr>
            <a:cxnSpLocks/>
          </p:cNvCxnSpPr>
          <p:nvPr/>
        </p:nvCxnSpPr>
        <p:spPr>
          <a:xfrm flipV="1">
            <a:off x="7257875" y="4459519"/>
            <a:ext cx="1072393" cy="791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692B209F-3BF1-4908-A7B8-7BAC5A7A158A}"/>
              </a:ext>
            </a:extLst>
          </p:cNvPr>
          <p:cNvCxnSpPr>
            <a:cxnSpLocks/>
          </p:cNvCxnSpPr>
          <p:nvPr/>
        </p:nvCxnSpPr>
        <p:spPr>
          <a:xfrm flipH="1" flipV="1">
            <a:off x="6115573" y="4571999"/>
            <a:ext cx="1142301" cy="679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6B18D065-BEBA-45D1-92F8-D837CEF2D282}"/>
              </a:ext>
            </a:extLst>
          </p:cNvPr>
          <p:cNvCxnSpPr/>
          <p:nvPr/>
        </p:nvCxnSpPr>
        <p:spPr>
          <a:xfrm>
            <a:off x="7257875" y="5251508"/>
            <a:ext cx="0" cy="1403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BB389869-1897-4BC3-B9AF-2A93EBF883C9}"/>
              </a:ext>
            </a:extLst>
          </p:cNvPr>
          <p:cNvSpPr txBox="1"/>
          <p:nvPr/>
        </p:nvSpPr>
        <p:spPr>
          <a:xfrm>
            <a:off x="7315880" y="6374216"/>
            <a:ext cx="836640" cy="369332"/>
          </a:xfrm>
          <a:prstGeom prst="rect">
            <a:avLst/>
          </a:prstGeom>
          <a:noFill/>
        </p:spPr>
        <p:txBody>
          <a:bodyPr wrap="square" rtlCol="0">
            <a:spAutoFit/>
          </a:bodyPr>
          <a:lstStyle/>
          <a:p>
            <a:r>
              <a:rPr lang="en-US" altLang="zh-CN" dirty="0"/>
              <a:t>aVF</a:t>
            </a:r>
            <a:endParaRPr lang="zh-CN" altLang="en-US" dirty="0"/>
          </a:p>
        </p:txBody>
      </p:sp>
      <p:sp>
        <p:nvSpPr>
          <p:cNvPr id="32" name="文本框 31">
            <a:extLst>
              <a:ext uri="{FF2B5EF4-FFF2-40B4-BE49-F238E27FC236}">
                <a16:creationId xmlns:a16="http://schemas.microsoft.com/office/drawing/2014/main" id="{B0831B14-0CCE-43C8-A868-CF18E6338ADA}"/>
              </a:ext>
            </a:extLst>
          </p:cNvPr>
          <p:cNvSpPr txBox="1"/>
          <p:nvPr/>
        </p:nvSpPr>
        <p:spPr>
          <a:xfrm>
            <a:off x="5548421" y="4364248"/>
            <a:ext cx="836640" cy="369332"/>
          </a:xfrm>
          <a:prstGeom prst="rect">
            <a:avLst/>
          </a:prstGeom>
          <a:noFill/>
        </p:spPr>
        <p:txBody>
          <a:bodyPr wrap="square" rtlCol="0">
            <a:spAutoFit/>
          </a:bodyPr>
          <a:lstStyle/>
          <a:p>
            <a:r>
              <a:rPr lang="en-US" altLang="zh-CN" dirty="0"/>
              <a:t>aVR</a:t>
            </a:r>
            <a:endParaRPr lang="zh-CN" altLang="en-US" dirty="0"/>
          </a:p>
        </p:txBody>
      </p:sp>
      <p:sp>
        <p:nvSpPr>
          <p:cNvPr id="33" name="文本框 32">
            <a:extLst>
              <a:ext uri="{FF2B5EF4-FFF2-40B4-BE49-F238E27FC236}">
                <a16:creationId xmlns:a16="http://schemas.microsoft.com/office/drawing/2014/main" id="{06AC28EE-D8CF-4A47-8A3D-A85207F94004}"/>
              </a:ext>
            </a:extLst>
          </p:cNvPr>
          <p:cNvSpPr txBox="1"/>
          <p:nvPr/>
        </p:nvSpPr>
        <p:spPr>
          <a:xfrm>
            <a:off x="8304920" y="4296470"/>
            <a:ext cx="836640" cy="369332"/>
          </a:xfrm>
          <a:prstGeom prst="rect">
            <a:avLst/>
          </a:prstGeom>
          <a:noFill/>
        </p:spPr>
        <p:txBody>
          <a:bodyPr wrap="square" rtlCol="0">
            <a:spAutoFit/>
          </a:bodyPr>
          <a:lstStyle/>
          <a:p>
            <a:r>
              <a:rPr lang="en-US" altLang="zh-CN" dirty="0"/>
              <a:t>aVL</a:t>
            </a:r>
            <a:endParaRPr lang="zh-CN" altLang="en-US" dirty="0"/>
          </a:p>
        </p:txBody>
      </p:sp>
    </p:spTree>
    <p:extLst>
      <p:ext uri="{BB962C8B-B14F-4D97-AF65-F5344CB8AC3E}">
        <p14:creationId xmlns:p14="http://schemas.microsoft.com/office/powerpoint/2010/main" val="4146371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箭头: 上 11">
            <a:extLst>
              <a:ext uri="{FF2B5EF4-FFF2-40B4-BE49-F238E27FC236}">
                <a16:creationId xmlns:a16="http://schemas.microsoft.com/office/drawing/2014/main" id="{F0FE4BEE-6123-43DB-94E3-DA8B87C5990D}"/>
              </a:ext>
            </a:extLst>
          </p:cNvPr>
          <p:cNvSpPr/>
          <p:nvPr/>
        </p:nvSpPr>
        <p:spPr>
          <a:xfrm rot="8150873">
            <a:off x="1928234" y="2814563"/>
            <a:ext cx="117542" cy="1335896"/>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上 12">
            <a:extLst>
              <a:ext uri="{FF2B5EF4-FFF2-40B4-BE49-F238E27FC236}">
                <a16:creationId xmlns:a16="http://schemas.microsoft.com/office/drawing/2014/main" id="{6FAA5B5C-0779-4EE3-BF97-A8A1C7B46DC0}"/>
              </a:ext>
            </a:extLst>
          </p:cNvPr>
          <p:cNvSpPr/>
          <p:nvPr/>
        </p:nvSpPr>
        <p:spPr>
          <a:xfrm rot="13227665">
            <a:off x="1072773" y="2843572"/>
            <a:ext cx="123912" cy="1329337"/>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上 13">
            <a:extLst>
              <a:ext uri="{FF2B5EF4-FFF2-40B4-BE49-F238E27FC236}">
                <a16:creationId xmlns:a16="http://schemas.microsoft.com/office/drawing/2014/main" id="{D3631C80-4D46-4872-A666-7F9C25734C13}"/>
              </a:ext>
            </a:extLst>
          </p:cNvPr>
          <p:cNvSpPr/>
          <p:nvPr/>
        </p:nvSpPr>
        <p:spPr>
          <a:xfrm rot="5400000">
            <a:off x="2151089" y="2354984"/>
            <a:ext cx="117542" cy="1335896"/>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704A01A-2B89-414D-9C7F-2279E17E1076}"/>
              </a:ext>
            </a:extLst>
          </p:cNvPr>
          <p:cNvSpPr txBox="1"/>
          <p:nvPr/>
        </p:nvSpPr>
        <p:spPr>
          <a:xfrm>
            <a:off x="4593092" y="2374231"/>
            <a:ext cx="836640" cy="369332"/>
          </a:xfrm>
          <a:prstGeom prst="rect">
            <a:avLst/>
          </a:prstGeom>
          <a:noFill/>
        </p:spPr>
        <p:txBody>
          <a:bodyPr wrap="square" rtlCol="0">
            <a:spAutoFit/>
          </a:bodyPr>
          <a:lstStyle/>
          <a:p>
            <a:r>
              <a:rPr lang="en-US" altLang="zh-CN" dirty="0"/>
              <a:t>II</a:t>
            </a:r>
            <a:r>
              <a:rPr lang="zh-CN" altLang="en-US" dirty="0"/>
              <a:t>导联</a:t>
            </a:r>
          </a:p>
        </p:txBody>
      </p:sp>
      <p:sp>
        <p:nvSpPr>
          <p:cNvPr id="16" name="文本框 15">
            <a:extLst>
              <a:ext uri="{FF2B5EF4-FFF2-40B4-BE49-F238E27FC236}">
                <a16:creationId xmlns:a16="http://schemas.microsoft.com/office/drawing/2014/main" id="{4E50D82F-097C-4682-BA68-9FDCEC6FF209}"/>
              </a:ext>
            </a:extLst>
          </p:cNvPr>
          <p:cNvSpPr txBox="1"/>
          <p:nvPr/>
        </p:nvSpPr>
        <p:spPr>
          <a:xfrm>
            <a:off x="4549260" y="3412073"/>
            <a:ext cx="836640" cy="369332"/>
          </a:xfrm>
          <a:prstGeom prst="rect">
            <a:avLst/>
          </a:prstGeom>
          <a:noFill/>
        </p:spPr>
        <p:txBody>
          <a:bodyPr wrap="square" rtlCol="0">
            <a:spAutoFit/>
          </a:bodyPr>
          <a:lstStyle/>
          <a:p>
            <a:r>
              <a:rPr lang="en-US" altLang="zh-CN" dirty="0"/>
              <a:t>III</a:t>
            </a:r>
            <a:r>
              <a:rPr lang="zh-CN" altLang="en-US" dirty="0"/>
              <a:t>导联</a:t>
            </a:r>
          </a:p>
        </p:txBody>
      </p:sp>
      <p:sp>
        <p:nvSpPr>
          <p:cNvPr id="18" name="文本框 17">
            <a:extLst>
              <a:ext uri="{FF2B5EF4-FFF2-40B4-BE49-F238E27FC236}">
                <a16:creationId xmlns:a16="http://schemas.microsoft.com/office/drawing/2014/main" id="{21DF11A7-7900-4869-A2D3-6A386714CBF3}"/>
              </a:ext>
            </a:extLst>
          </p:cNvPr>
          <p:cNvSpPr txBox="1"/>
          <p:nvPr/>
        </p:nvSpPr>
        <p:spPr>
          <a:xfrm>
            <a:off x="2877808" y="2838266"/>
            <a:ext cx="836640" cy="369332"/>
          </a:xfrm>
          <a:prstGeom prst="rect">
            <a:avLst/>
          </a:prstGeom>
          <a:noFill/>
        </p:spPr>
        <p:txBody>
          <a:bodyPr wrap="square" rtlCol="0">
            <a:spAutoFit/>
          </a:bodyPr>
          <a:lstStyle/>
          <a:p>
            <a:r>
              <a:rPr lang="en-US" altLang="zh-CN" dirty="0"/>
              <a:t>I</a:t>
            </a:r>
            <a:r>
              <a:rPr lang="zh-CN" altLang="en-US" dirty="0"/>
              <a:t>导联</a:t>
            </a:r>
          </a:p>
        </p:txBody>
      </p:sp>
      <p:cxnSp>
        <p:nvCxnSpPr>
          <p:cNvPr id="15" name="直接箭头连接符 14">
            <a:extLst>
              <a:ext uri="{FF2B5EF4-FFF2-40B4-BE49-F238E27FC236}">
                <a16:creationId xmlns:a16="http://schemas.microsoft.com/office/drawing/2014/main" id="{923CE265-0112-4939-B2D3-DE217ECD1358}"/>
              </a:ext>
            </a:extLst>
          </p:cNvPr>
          <p:cNvCxnSpPr>
            <a:cxnSpLocks/>
            <a:stCxn id="14" idx="2"/>
          </p:cNvCxnSpPr>
          <p:nvPr/>
        </p:nvCxnSpPr>
        <p:spPr>
          <a:xfrm>
            <a:off x="1541912" y="3022932"/>
            <a:ext cx="622811" cy="459579"/>
          </a:xfrm>
          <a:prstGeom prst="straightConnector1">
            <a:avLst/>
          </a:prstGeom>
          <a:ln>
            <a:solidFill>
              <a:srgbClr val="FF2F2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B77CC35-0FED-4938-9A60-6B4A48F53106}"/>
              </a:ext>
            </a:extLst>
          </p:cNvPr>
          <p:cNvCxnSpPr>
            <a:cxnSpLocks/>
          </p:cNvCxnSpPr>
          <p:nvPr/>
        </p:nvCxnSpPr>
        <p:spPr>
          <a:xfrm>
            <a:off x="1551574" y="3042093"/>
            <a:ext cx="506603" cy="516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A79C8CB0-12DD-480D-8F54-151FD486F26C}"/>
              </a:ext>
            </a:extLst>
          </p:cNvPr>
          <p:cNvCxnSpPr>
            <a:cxnSpLocks/>
          </p:cNvCxnSpPr>
          <p:nvPr/>
        </p:nvCxnSpPr>
        <p:spPr>
          <a:xfrm>
            <a:off x="1556594" y="3022932"/>
            <a:ext cx="638584"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C1C9F735-9B26-42A9-BA9F-851FF62ED170}"/>
              </a:ext>
            </a:extLst>
          </p:cNvPr>
          <p:cNvCxnSpPr/>
          <p:nvPr/>
        </p:nvCxnSpPr>
        <p:spPr>
          <a:xfrm flipH="1">
            <a:off x="1434612" y="3051492"/>
            <a:ext cx="68313" cy="94221"/>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A3D46B3-2524-42A8-8476-87A085B93341}"/>
              </a:ext>
            </a:extLst>
          </p:cNvPr>
          <p:cNvCxnSpPr>
            <a:cxnSpLocks/>
          </p:cNvCxnSpPr>
          <p:nvPr/>
        </p:nvCxnSpPr>
        <p:spPr>
          <a:xfrm flipV="1">
            <a:off x="6379548" y="1990815"/>
            <a:ext cx="0" cy="64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FA526C8A-C766-4C95-95D1-DD30204B4A65}"/>
              </a:ext>
            </a:extLst>
          </p:cNvPr>
          <p:cNvCxnSpPr>
            <a:cxnSpLocks/>
          </p:cNvCxnSpPr>
          <p:nvPr/>
        </p:nvCxnSpPr>
        <p:spPr>
          <a:xfrm flipV="1">
            <a:off x="6372128" y="1131427"/>
            <a:ext cx="7420" cy="429017"/>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6AF3B25C-184A-4FE2-BD3C-799356992F0D}"/>
              </a:ext>
            </a:extLst>
          </p:cNvPr>
          <p:cNvCxnSpPr>
            <a:cxnSpLocks/>
          </p:cNvCxnSpPr>
          <p:nvPr/>
        </p:nvCxnSpPr>
        <p:spPr>
          <a:xfrm flipV="1">
            <a:off x="6372128" y="3596739"/>
            <a:ext cx="0" cy="128605"/>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FD0DCE5B-4FE0-4631-A325-19C010BE239A}"/>
              </a:ext>
            </a:extLst>
          </p:cNvPr>
          <p:cNvSpPr txBox="1"/>
          <p:nvPr/>
        </p:nvSpPr>
        <p:spPr>
          <a:xfrm>
            <a:off x="4593092" y="1336389"/>
            <a:ext cx="836640" cy="369332"/>
          </a:xfrm>
          <a:prstGeom prst="rect">
            <a:avLst/>
          </a:prstGeom>
          <a:noFill/>
        </p:spPr>
        <p:txBody>
          <a:bodyPr wrap="square" rtlCol="0">
            <a:spAutoFit/>
          </a:bodyPr>
          <a:lstStyle/>
          <a:p>
            <a:r>
              <a:rPr lang="en-US" altLang="zh-CN" dirty="0"/>
              <a:t>I</a:t>
            </a:r>
            <a:r>
              <a:rPr lang="zh-CN" altLang="en-US" dirty="0"/>
              <a:t>导联</a:t>
            </a:r>
          </a:p>
        </p:txBody>
      </p:sp>
      <p:sp>
        <p:nvSpPr>
          <p:cNvPr id="41" name="文本框 40">
            <a:extLst>
              <a:ext uri="{FF2B5EF4-FFF2-40B4-BE49-F238E27FC236}">
                <a16:creationId xmlns:a16="http://schemas.microsoft.com/office/drawing/2014/main" id="{29346C48-AB0E-4124-8631-69F31C85F3E7}"/>
              </a:ext>
            </a:extLst>
          </p:cNvPr>
          <p:cNvSpPr txBox="1"/>
          <p:nvPr/>
        </p:nvSpPr>
        <p:spPr>
          <a:xfrm>
            <a:off x="2588895" y="4122666"/>
            <a:ext cx="836640" cy="369332"/>
          </a:xfrm>
          <a:prstGeom prst="rect">
            <a:avLst/>
          </a:prstGeom>
          <a:noFill/>
        </p:spPr>
        <p:txBody>
          <a:bodyPr wrap="square" rtlCol="0">
            <a:spAutoFit/>
          </a:bodyPr>
          <a:lstStyle/>
          <a:p>
            <a:r>
              <a:rPr lang="en-US" altLang="zh-CN" dirty="0"/>
              <a:t>II</a:t>
            </a:r>
            <a:r>
              <a:rPr lang="zh-CN" altLang="en-US" dirty="0"/>
              <a:t>导联</a:t>
            </a:r>
          </a:p>
        </p:txBody>
      </p:sp>
      <p:cxnSp>
        <p:nvCxnSpPr>
          <p:cNvPr id="42" name="直接箭头连接符 41">
            <a:extLst>
              <a:ext uri="{FF2B5EF4-FFF2-40B4-BE49-F238E27FC236}">
                <a16:creationId xmlns:a16="http://schemas.microsoft.com/office/drawing/2014/main" id="{C1D168BE-85E2-4812-8A70-C5CF6F38036D}"/>
              </a:ext>
            </a:extLst>
          </p:cNvPr>
          <p:cNvCxnSpPr/>
          <p:nvPr/>
        </p:nvCxnSpPr>
        <p:spPr>
          <a:xfrm>
            <a:off x="5444070" y="6582591"/>
            <a:ext cx="30201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5C334DDB-F391-407E-A2DB-44366FABA7D2}"/>
              </a:ext>
            </a:extLst>
          </p:cNvPr>
          <p:cNvCxnSpPr>
            <a:cxnSpLocks/>
          </p:cNvCxnSpPr>
          <p:nvPr/>
        </p:nvCxnSpPr>
        <p:spPr>
          <a:xfrm flipH="1" flipV="1">
            <a:off x="5403846" y="978139"/>
            <a:ext cx="40224" cy="56044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任意多边形: 形状 44">
            <a:extLst>
              <a:ext uri="{FF2B5EF4-FFF2-40B4-BE49-F238E27FC236}">
                <a16:creationId xmlns:a16="http://schemas.microsoft.com/office/drawing/2014/main" id="{60CAB17D-D07C-4C66-AFB1-266D2D8A0926}"/>
              </a:ext>
            </a:extLst>
          </p:cNvPr>
          <p:cNvSpPr/>
          <p:nvPr/>
        </p:nvSpPr>
        <p:spPr>
          <a:xfrm>
            <a:off x="5939090" y="1125717"/>
            <a:ext cx="947956" cy="534533"/>
          </a:xfrm>
          <a:custGeom>
            <a:avLst/>
            <a:gdLst>
              <a:gd name="connsiteX0" fmla="*/ 0 w 947956"/>
              <a:gd name="connsiteY0" fmla="*/ 394654 h 534533"/>
              <a:gd name="connsiteX1" fmla="*/ 58723 w 947956"/>
              <a:gd name="connsiteY1" fmla="*/ 302375 h 534533"/>
              <a:gd name="connsiteX2" fmla="*/ 109057 w 947956"/>
              <a:gd name="connsiteY2" fmla="*/ 394654 h 534533"/>
              <a:gd name="connsiteX3" fmla="*/ 335560 w 947956"/>
              <a:gd name="connsiteY3" fmla="*/ 394654 h 534533"/>
              <a:gd name="connsiteX4" fmla="*/ 385894 w 947956"/>
              <a:gd name="connsiteY4" fmla="*/ 436599 h 534533"/>
              <a:gd name="connsiteX5" fmla="*/ 453006 w 947956"/>
              <a:gd name="connsiteY5" fmla="*/ 371 h 534533"/>
              <a:gd name="connsiteX6" fmla="*/ 486562 w 947956"/>
              <a:gd name="connsiteY6" fmla="*/ 520489 h 534533"/>
              <a:gd name="connsiteX7" fmla="*/ 520118 w 947956"/>
              <a:gd name="connsiteY7" fmla="*/ 386265 h 534533"/>
              <a:gd name="connsiteX8" fmla="*/ 604008 w 947956"/>
              <a:gd name="connsiteY8" fmla="*/ 386265 h 534533"/>
              <a:gd name="connsiteX9" fmla="*/ 679509 w 947956"/>
              <a:gd name="connsiteY9" fmla="*/ 335931 h 534533"/>
              <a:gd name="connsiteX10" fmla="*/ 771787 w 947956"/>
              <a:gd name="connsiteY10" fmla="*/ 377876 h 534533"/>
              <a:gd name="connsiteX11" fmla="*/ 947956 w 947956"/>
              <a:gd name="connsiteY11" fmla="*/ 377876 h 53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7956" h="534533">
                <a:moveTo>
                  <a:pt x="0" y="394654"/>
                </a:moveTo>
                <a:cubicBezTo>
                  <a:pt x="20273" y="348514"/>
                  <a:pt x="40547" y="302375"/>
                  <a:pt x="58723" y="302375"/>
                </a:cubicBezTo>
                <a:cubicBezTo>
                  <a:pt x="76899" y="302375"/>
                  <a:pt x="62918" y="379274"/>
                  <a:pt x="109057" y="394654"/>
                </a:cubicBezTo>
                <a:cubicBezTo>
                  <a:pt x="155196" y="410034"/>
                  <a:pt x="289421" y="387663"/>
                  <a:pt x="335560" y="394654"/>
                </a:cubicBezTo>
                <a:cubicBezTo>
                  <a:pt x="381699" y="401645"/>
                  <a:pt x="366320" y="502313"/>
                  <a:pt x="385894" y="436599"/>
                </a:cubicBezTo>
                <a:cubicBezTo>
                  <a:pt x="405468" y="370885"/>
                  <a:pt x="436228" y="-13611"/>
                  <a:pt x="453006" y="371"/>
                </a:cubicBezTo>
                <a:cubicBezTo>
                  <a:pt x="469784" y="14353"/>
                  <a:pt x="475377" y="456173"/>
                  <a:pt x="486562" y="520489"/>
                </a:cubicBezTo>
                <a:cubicBezTo>
                  <a:pt x="497747" y="584805"/>
                  <a:pt x="500544" y="408636"/>
                  <a:pt x="520118" y="386265"/>
                </a:cubicBezTo>
                <a:cubicBezTo>
                  <a:pt x="539692" y="363894"/>
                  <a:pt x="577443" y="394654"/>
                  <a:pt x="604008" y="386265"/>
                </a:cubicBezTo>
                <a:cubicBezTo>
                  <a:pt x="630573" y="377876"/>
                  <a:pt x="651546" y="337329"/>
                  <a:pt x="679509" y="335931"/>
                </a:cubicBezTo>
                <a:cubicBezTo>
                  <a:pt x="707472" y="334533"/>
                  <a:pt x="727046" y="370885"/>
                  <a:pt x="771787" y="377876"/>
                </a:cubicBezTo>
                <a:cubicBezTo>
                  <a:pt x="816528" y="384867"/>
                  <a:pt x="882242" y="381371"/>
                  <a:pt x="947956" y="377876"/>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4F2CBB4F-B714-4C82-AF8E-B11443CF0F6F}"/>
              </a:ext>
            </a:extLst>
          </p:cNvPr>
          <p:cNvSpPr/>
          <p:nvPr/>
        </p:nvSpPr>
        <p:spPr>
          <a:xfrm>
            <a:off x="5939090" y="1990815"/>
            <a:ext cx="1047710" cy="784712"/>
          </a:xfrm>
          <a:custGeom>
            <a:avLst/>
            <a:gdLst>
              <a:gd name="connsiteX0" fmla="*/ 0 w 1149292"/>
              <a:gd name="connsiteY0" fmla="*/ 638071 h 784712"/>
              <a:gd name="connsiteX1" fmla="*/ 50334 w 1149292"/>
              <a:gd name="connsiteY1" fmla="*/ 520625 h 784712"/>
              <a:gd name="connsiteX2" fmla="*/ 151002 w 1149292"/>
              <a:gd name="connsiteY2" fmla="*/ 629682 h 784712"/>
              <a:gd name="connsiteX3" fmla="*/ 343949 w 1149292"/>
              <a:gd name="connsiteY3" fmla="*/ 638071 h 784712"/>
              <a:gd name="connsiteX4" fmla="*/ 494951 w 1149292"/>
              <a:gd name="connsiteY4" fmla="*/ 507 h 784712"/>
              <a:gd name="connsiteX5" fmla="*/ 562063 w 1149292"/>
              <a:gd name="connsiteY5" fmla="*/ 755516 h 784712"/>
              <a:gd name="connsiteX6" fmla="*/ 629175 w 1149292"/>
              <a:gd name="connsiteY6" fmla="*/ 629682 h 784712"/>
              <a:gd name="connsiteX7" fmla="*/ 755009 w 1149292"/>
              <a:gd name="connsiteY7" fmla="*/ 629682 h 784712"/>
              <a:gd name="connsiteX8" fmla="*/ 872455 w 1149292"/>
              <a:gd name="connsiteY8" fmla="*/ 512236 h 784712"/>
              <a:gd name="connsiteX9" fmla="*/ 973123 w 1149292"/>
              <a:gd name="connsiteY9" fmla="*/ 612904 h 784712"/>
              <a:gd name="connsiteX10" fmla="*/ 1098958 w 1149292"/>
              <a:gd name="connsiteY10" fmla="*/ 621293 h 784712"/>
              <a:gd name="connsiteX11" fmla="*/ 1149292 w 1149292"/>
              <a:gd name="connsiteY11" fmla="*/ 671627 h 78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292" h="784712">
                <a:moveTo>
                  <a:pt x="0" y="638071"/>
                </a:moveTo>
                <a:cubicBezTo>
                  <a:pt x="12583" y="580047"/>
                  <a:pt x="25167" y="522023"/>
                  <a:pt x="50334" y="520625"/>
                </a:cubicBezTo>
                <a:cubicBezTo>
                  <a:pt x="75501" y="519227"/>
                  <a:pt x="102066" y="610108"/>
                  <a:pt x="151002" y="629682"/>
                </a:cubicBezTo>
                <a:cubicBezTo>
                  <a:pt x="199938" y="649256"/>
                  <a:pt x="286624" y="742933"/>
                  <a:pt x="343949" y="638071"/>
                </a:cubicBezTo>
                <a:cubicBezTo>
                  <a:pt x="401274" y="533209"/>
                  <a:pt x="458599" y="-19067"/>
                  <a:pt x="494951" y="507"/>
                </a:cubicBezTo>
                <a:cubicBezTo>
                  <a:pt x="531303" y="20081"/>
                  <a:pt x="539692" y="650654"/>
                  <a:pt x="562063" y="755516"/>
                </a:cubicBezTo>
                <a:cubicBezTo>
                  <a:pt x="584434" y="860378"/>
                  <a:pt x="597017" y="650654"/>
                  <a:pt x="629175" y="629682"/>
                </a:cubicBezTo>
                <a:cubicBezTo>
                  <a:pt x="661333" y="608710"/>
                  <a:pt x="714462" y="649256"/>
                  <a:pt x="755009" y="629682"/>
                </a:cubicBezTo>
                <a:cubicBezTo>
                  <a:pt x="795556" y="610108"/>
                  <a:pt x="836103" y="515032"/>
                  <a:pt x="872455" y="512236"/>
                </a:cubicBezTo>
                <a:cubicBezTo>
                  <a:pt x="908807" y="509440"/>
                  <a:pt x="935373" y="594728"/>
                  <a:pt x="973123" y="612904"/>
                </a:cubicBezTo>
                <a:cubicBezTo>
                  <a:pt x="1010874" y="631080"/>
                  <a:pt x="1069597" y="611506"/>
                  <a:pt x="1098958" y="621293"/>
                </a:cubicBezTo>
                <a:cubicBezTo>
                  <a:pt x="1128319" y="631080"/>
                  <a:pt x="1100356" y="666034"/>
                  <a:pt x="1149292" y="6716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任意多边形: 形状 46">
            <a:extLst>
              <a:ext uri="{FF2B5EF4-FFF2-40B4-BE49-F238E27FC236}">
                <a16:creationId xmlns:a16="http://schemas.microsoft.com/office/drawing/2014/main" id="{32604BC2-1576-4021-B7C6-FA3B09B750EC}"/>
              </a:ext>
            </a:extLst>
          </p:cNvPr>
          <p:cNvSpPr/>
          <p:nvPr/>
        </p:nvSpPr>
        <p:spPr>
          <a:xfrm>
            <a:off x="5871978" y="3596739"/>
            <a:ext cx="1082180" cy="144870"/>
          </a:xfrm>
          <a:custGeom>
            <a:avLst/>
            <a:gdLst>
              <a:gd name="connsiteX0" fmla="*/ 0 w 1082180"/>
              <a:gd name="connsiteY0" fmla="*/ 109297 h 144870"/>
              <a:gd name="connsiteX1" fmla="*/ 92279 w 1082180"/>
              <a:gd name="connsiteY1" fmla="*/ 109297 h 144870"/>
              <a:gd name="connsiteX2" fmla="*/ 117446 w 1082180"/>
              <a:gd name="connsiteY2" fmla="*/ 126075 h 144870"/>
              <a:gd name="connsiteX3" fmla="*/ 461395 w 1082180"/>
              <a:gd name="connsiteY3" fmla="*/ 109297 h 144870"/>
              <a:gd name="connsiteX4" fmla="*/ 503340 w 1082180"/>
              <a:gd name="connsiteY4" fmla="*/ 240 h 144870"/>
              <a:gd name="connsiteX5" fmla="*/ 520118 w 1082180"/>
              <a:gd name="connsiteY5" fmla="*/ 142853 h 144870"/>
              <a:gd name="connsiteX6" fmla="*/ 553674 w 1082180"/>
              <a:gd name="connsiteY6" fmla="*/ 84130 h 144870"/>
              <a:gd name="connsiteX7" fmla="*/ 620786 w 1082180"/>
              <a:gd name="connsiteY7" fmla="*/ 84130 h 144870"/>
              <a:gd name="connsiteX8" fmla="*/ 763398 w 1082180"/>
              <a:gd name="connsiteY8" fmla="*/ 58963 h 144870"/>
              <a:gd name="connsiteX9" fmla="*/ 822121 w 1082180"/>
              <a:gd name="connsiteY9" fmla="*/ 75741 h 144870"/>
              <a:gd name="connsiteX10" fmla="*/ 1082180 w 1082180"/>
              <a:gd name="connsiteY10" fmla="*/ 75741 h 1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180" h="144870">
                <a:moveTo>
                  <a:pt x="0" y="109297"/>
                </a:moveTo>
                <a:cubicBezTo>
                  <a:pt x="36352" y="107899"/>
                  <a:pt x="72705" y="106501"/>
                  <a:pt x="92279" y="109297"/>
                </a:cubicBezTo>
                <a:cubicBezTo>
                  <a:pt x="111853" y="112093"/>
                  <a:pt x="55927" y="126075"/>
                  <a:pt x="117446" y="126075"/>
                </a:cubicBezTo>
                <a:cubicBezTo>
                  <a:pt x="178965" y="126075"/>
                  <a:pt x="397079" y="130270"/>
                  <a:pt x="461395" y="109297"/>
                </a:cubicBezTo>
                <a:cubicBezTo>
                  <a:pt x="525711" y="88324"/>
                  <a:pt x="493553" y="-5353"/>
                  <a:pt x="503340" y="240"/>
                </a:cubicBezTo>
                <a:cubicBezTo>
                  <a:pt x="513127" y="5833"/>
                  <a:pt x="511729" y="128871"/>
                  <a:pt x="520118" y="142853"/>
                </a:cubicBezTo>
                <a:cubicBezTo>
                  <a:pt x="528507" y="156835"/>
                  <a:pt x="536896" y="93917"/>
                  <a:pt x="553674" y="84130"/>
                </a:cubicBezTo>
                <a:cubicBezTo>
                  <a:pt x="570452" y="74343"/>
                  <a:pt x="585832" y="88324"/>
                  <a:pt x="620786" y="84130"/>
                </a:cubicBezTo>
                <a:cubicBezTo>
                  <a:pt x="655740" y="79936"/>
                  <a:pt x="729842" y="60361"/>
                  <a:pt x="763398" y="58963"/>
                </a:cubicBezTo>
                <a:cubicBezTo>
                  <a:pt x="796954" y="57565"/>
                  <a:pt x="768991" y="72945"/>
                  <a:pt x="822121" y="75741"/>
                </a:cubicBezTo>
                <a:cubicBezTo>
                  <a:pt x="875251" y="78537"/>
                  <a:pt x="1010874" y="84130"/>
                  <a:pt x="1082180" y="75741"/>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19B5FE67-79B8-4D15-8F83-E51630382DDF}"/>
              </a:ext>
            </a:extLst>
          </p:cNvPr>
          <p:cNvSpPr txBox="1"/>
          <p:nvPr/>
        </p:nvSpPr>
        <p:spPr>
          <a:xfrm>
            <a:off x="104735" y="4002697"/>
            <a:ext cx="836640" cy="369332"/>
          </a:xfrm>
          <a:prstGeom prst="rect">
            <a:avLst/>
          </a:prstGeom>
          <a:noFill/>
        </p:spPr>
        <p:txBody>
          <a:bodyPr wrap="square" rtlCol="0">
            <a:spAutoFit/>
          </a:bodyPr>
          <a:lstStyle/>
          <a:p>
            <a:r>
              <a:rPr lang="en-US" altLang="zh-CN" dirty="0"/>
              <a:t>III</a:t>
            </a:r>
            <a:r>
              <a:rPr lang="zh-CN" altLang="en-US" dirty="0"/>
              <a:t>导联</a:t>
            </a:r>
          </a:p>
        </p:txBody>
      </p:sp>
      <p:sp>
        <p:nvSpPr>
          <p:cNvPr id="58" name="文本框 57">
            <a:extLst>
              <a:ext uri="{FF2B5EF4-FFF2-40B4-BE49-F238E27FC236}">
                <a16:creationId xmlns:a16="http://schemas.microsoft.com/office/drawing/2014/main" id="{4E504AA0-BB70-4A56-BB42-16A50194EAA9}"/>
              </a:ext>
            </a:extLst>
          </p:cNvPr>
          <p:cNvSpPr txBox="1"/>
          <p:nvPr/>
        </p:nvSpPr>
        <p:spPr>
          <a:xfrm>
            <a:off x="941375" y="272323"/>
            <a:ext cx="5388013"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二、由</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II</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导联推广到肢体导联</a:t>
            </a:r>
          </a:p>
        </p:txBody>
      </p:sp>
      <p:sp>
        <p:nvSpPr>
          <p:cNvPr id="33" name="文本框 32">
            <a:extLst>
              <a:ext uri="{FF2B5EF4-FFF2-40B4-BE49-F238E27FC236}">
                <a16:creationId xmlns:a16="http://schemas.microsoft.com/office/drawing/2014/main" id="{B3C69DBD-AC99-4759-A329-0504CA932D98}"/>
              </a:ext>
            </a:extLst>
          </p:cNvPr>
          <p:cNvSpPr txBox="1"/>
          <p:nvPr/>
        </p:nvSpPr>
        <p:spPr>
          <a:xfrm>
            <a:off x="4607430" y="4449915"/>
            <a:ext cx="836640" cy="369332"/>
          </a:xfrm>
          <a:prstGeom prst="rect">
            <a:avLst/>
          </a:prstGeom>
          <a:noFill/>
        </p:spPr>
        <p:txBody>
          <a:bodyPr wrap="square" rtlCol="0">
            <a:spAutoFit/>
          </a:bodyPr>
          <a:lstStyle/>
          <a:p>
            <a:r>
              <a:rPr lang="en-US" altLang="zh-CN" dirty="0"/>
              <a:t>aVR</a:t>
            </a:r>
            <a:endParaRPr lang="zh-CN" altLang="en-US" dirty="0"/>
          </a:p>
        </p:txBody>
      </p:sp>
      <p:sp>
        <p:nvSpPr>
          <p:cNvPr id="34" name="文本框 33">
            <a:extLst>
              <a:ext uri="{FF2B5EF4-FFF2-40B4-BE49-F238E27FC236}">
                <a16:creationId xmlns:a16="http://schemas.microsoft.com/office/drawing/2014/main" id="{1A272D2C-22B1-41D2-86D2-9529B82DFC55}"/>
              </a:ext>
            </a:extLst>
          </p:cNvPr>
          <p:cNvSpPr txBox="1"/>
          <p:nvPr/>
        </p:nvSpPr>
        <p:spPr>
          <a:xfrm>
            <a:off x="2645925" y="1868470"/>
            <a:ext cx="836640" cy="369332"/>
          </a:xfrm>
          <a:prstGeom prst="rect">
            <a:avLst/>
          </a:prstGeom>
          <a:noFill/>
        </p:spPr>
        <p:txBody>
          <a:bodyPr wrap="square" rtlCol="0">
            <a:spAutoFit/>
          </a:bodyPr>
          <a:lstStyle/>
          <a:p>
            <a:r>
              <a:rPr lang="en-US" altLang="zh-CN" dirty="0"/>
              <a:t>aVL</a:t>
            </a:r>
            <a:endParaRPr lang="zh-CN" altLang="en-US" dirty="0"/>
          </a:p>
        </p:txBody>
      </p:sp>
      <p:sp>
        <p:nvSpPr>
          <p:cNvPr id="36" name="文本框 35">
            <a:extLst>
              <a:ext uri="{FF2B5EF4-FFF2-40B4-BE49-F238E27FC236}">
                <a16:creationId xmlns:a16="http://schemas.microsoft.com/office/drawing/2014/main" id="{9992073B-859D-4922-B542-102A0BE69E4D}"/>
              </a:ext>
            </a:extLst>
          </p:cNvPr>
          <p:cNvSpPr txBox="1"/>
          <p:nvPr/>
        </p:nvSpPr>
        <p:spPr>
          <a:xfrm>
            <a:off x="1235097" y="4338512"/>
            <a:ext cx="836640" cy="369332"/>
          </a:xfrm>
          <a:prstGeom prst="rect">
            <a:avLst/>
          </a:prstGeom>
          <a:noFill/>
        </p:spPr>
        <p:txBody>
          <a:bodyPr wrap="square" rtlCol="0">
            <a:spAutoFit/>
          </a:bodyPr>
          <a:lstStyle/>
          <a:p>
            <a:r>
              <a:rPr lang="en-US" altLang="zh-CN" dirty="0"/>
              <a:t>aVF</a:t>
            </a:r>
            <a:endParaRPr lang="zh-CN" altLang="en-US" dirty="0"/>
          </a:p>
        </p:txBody>
      </p:sp>
      <p:sp>
        <p:nvSpPr>
          <p:cNvPr id="39" name="箭头: 上 38">
            <a:extLst>
              <a:ext uri="{FF2B5EF4-FFF2-40B4-BE49-F238E27FC236}">
                <a16:creationId xmlns:a16="http://schemas.microsoft.com/office/drawing/2014/main" id="{6C39C7F5-23E7-4B8E-8DA4-F9E70FBEA384}"/>
              </a:ext>
            </a:extLst>
          </p:cNvPr>
          <p:cNvSpPr/>
          <p:nvPr/>
        </p:nvSpPr>
        <p:spPr>
          <a:xfrm rot="10800000">
            <a:off x="1495237" y="3022932"/>
            <a:ext cx="117542" cy="1335896"/>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上 43">
            <a:extLst>
              <a:ext uri="{FF2B5EF4-FFF2-40B4-BE49-F238E27FC236}">
                <a16:creationId xmlns:a16="http://schemas.microsoft.com/office/drawing/2014/main" id="{CF0BE453-6330-471C-95E2-1BB0AA0B3045}"/>
              </a:ext>
            </a:extLst>
          </p:cNvPr>
          <p:cNvSpPr/>
          <p:nvPr/>
        </p:nvSpPr>
        <p:spPr>
          <a:xfrm rot="3105507">
            <a:off x="2026164" y="1930394"/>
            <a:ext cx="117542" cy="1335896"/>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上 47">
            <a:extLst>
              <a:ext uri="{FF2B5EF4-FFF2-40B4-BE49-F238E27FC236}">
                <a16:creationId xmlns:a16="http://schemas.microsoft.com/office/drawing/2014/main" id="{BCDC6E3F-C9DE-4270-BEAA-D80F7424D3BD}"/>
              </a:ext>
            </a:extLst>
          </p:cNvPr>
          <p:cNvSpPr/>
          <p:nvPr/>
        </p:nvSpPr>
        <p:spPr>
          <a:xfrm rot="18276471">
            <a:off x="949303" y="1978049"/>
            <a:ext cx="117542" cy="1335896"/>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6F2A9DEA-F30E-446A-9FD8-7621BA9A4788}"/>
              </a:ext>
            </a:extLst>
          </p:cNvPr>
          <p:cNvSpPr txBox="1"/>
          <p:nvPr/>
        </p:nvSpPr>
        <p:spPr>
          <a:xfrm>
            <a:off x="240334" y="1817185"/>
            <a:ext cx="836640" cy="369332"/>
          </a:xfrm>
          <a:prstGeom prst="rect">
            <a:avLst/>
          </a:prstGeom>
          <a:noFill/>
        </p:spPr>
        <p:txBody>
          <a:bodyPr wrap="square" rtlCol="0">
            <a:spAutoFit/>
          </a:bodyPr>
          <a:lstStyle/>
          <a:p>
            <a:r>
              <a:rPr lang="en-US" altLang="zh-CN" dirty="0"/>
              <a:t>aVR</a:t>
            </a:r>
            <a:endParaRPr lang="zh-CN" altLang="en-US" dirty="0"/>
          </a:p>
        </p:txBody>
      </p:sp>
      <p:sp>
        <p:nvSpPr>
          <p:cNvPr id="50" name="文本框 49">
            <a:extLst>
              <a:ext uri="{FF2B5EF4-FFF2-40B4-BE49-F238E27FC236}">
                <a16:creationId xmlns:a16="http://schemas.microsoft.com/office/drawing/2014/main" id="{9E0B486D-B807-4DF1-B617-FFAD1CE149B4}"/>
              </a:ext>
            </a:extLst>
          </p:cNvPr>
          <p:cNvSpPr txBox="1"/>
          <p:nvPr/>
        </p:nvSpPr>
        <p:spPr>
          <a:xfrm>
            <a:off x="4593092" y="5331587"/>
            <a:ext cx="836640" cy="369332"/>
          </a:xfrm>
          <a:prstGeom prst="rect">
            <a:avLst/>
          </a:prstGeom>
          <a:noFill/>
        </p:spPr>
        <p:txBody>
          <a:bodyPr wrap="square" rtlCol="0">
            <a:spAutoFit/>
          </a:bodyPr>
          <a:lstStyle/>
          <a:p>
            <a:r>
              <a:rPr lang="en-US" altLang="zh-CN" dirty="0"/>
              <a:t>aVL</a:t>
            </a:r>
            <a:endParaRPr lang="zh-CN" altLang="en-US" dirty="0"/>
          </a:p>
        </p:txBody>
      </p:sp>
      <p:cxnSp>
        <p:nvCxnSpPr>
          <p:cNvPr id="51" name="直接箭头连接符 50">
            <a:extLst>
              <a:ext uri="{FF2B5EF4-FFF2-40B4-BE49-F238E27FC236}">
                <a16:creationId xmlns:a16="http://schemas.microsoft.com/office/drawing/2014/main" id="{F612064C-9F1D-4A3C-A140-02CF8B9F2C16}"/>
              </a:ext>
            </a:extLst>
          </p:cNvPr>
          <p:cNvCxnSpPr>
            <a:cxnSpLocks/>
          </p:cNvCxnSpPr>
          <p:nvPr/>
        </p:nvCxnSpPr>
        <p:spPr>
          <a:xfrm>
            <a:off x="761397" y="2470918"/>
            <a:ext cx="530665" cy="379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7B2A0927-1A26-4A27-AEEA-37FDFFCFC64B}"/>
              </a:ext>
            </a:extLst>
          </p:cNvPr>
          <p:cNvSpPr txBox="1"/>
          <p:nvPr/>
        </p:nvSpPr>
        <p:spPr>
          <a:xfrm>
            <a:off x="4607430" y="6218881"/>
            <a:ext cx="836640" cy="369332"/>
          </a:xfrm>
          <a:prstGeom prst="rect">
            <a:avLst/>
          </a:prstGeom>
          <a:noFill/>
        </p:spPr>
        <p:txBody>
          <a:bodyPr wrap="square" rtlCol="0">
            <a:spAutoFit/>
          </a:bodyPr>
          <a:lstStyle/>
          <a:p>
            <a:r>
              <a:rPr lang="en-US" altLang="zh-CN" dirty="0"/>
              <a:t>aVF</a:t>
            </a:r>
            <a:endParaRPr lang="zh-CN" altLang="en-US" dirty="0"/>
          </a:p>
        </p:txBody>
      </p:sp>
      <p:sp>
        <p:nvSpPr>
          <p:cNvPr id="24" name="任意多边形: 形状 23">
            <a:extLst>
              <a:ext uri="{FF2B5EF4-FFF2-40B4-BE49-F238E27FC236}">
                <a16:creationId xmlns:a16="http://schemas.microsoft.com/office/drawing/2014/main" id="{D7C38F3D-5440-4123-8F27-5BBA9A9615AC}"/>
              </a:ext>
            </a:extLst>
          </p:cNvPr>
          <p:cNvSpPr/>
          <p:nvPr/>
        </p:nvSpPr>
        <p:spPr>
          <a:xfrm>
            <a:off x="5971308" y="4655524"/>
            <a:ext cx="1107346" cy="591900"/>
          </a:xfrm>
          <a:custGeom>
            <a:avLst/>
            <a:gdLst>
              <a:gd name="connsiteX0" fmla="*/ 0 w 1107346"/>
              <a:gd name="connsiteY0" fmla="*/ 71753 h 591900"/>
              <a:gd name="connsiteX1" fmla="*/ 75500 w 1107346"/>
              <a:gd name="connsiteY1" fmla="*/ 147254 h 591900"/>
              <a:gd name="connsiteX2" fmla="*/ 134223 w 1107346"/>
              <a:gd name="connsiteY2" fmla="*/ 63364 h 591900"/>
              <a:gd name="connsiteX3" fmla="*/ 318781 w 1107346"/>
              <a:gd name="connsiteY3" fmla="*/ 71753 h 591900"/>
              <a:gd name="connsiteX4" fmla="*/ 419449 w 1107346"/>
              <a:gd name="connsiteY4" fmla="*/ 591870 h 591900"/>
              <a:gd name="connsiteX5" fmla="*/ 461394 w 1107346"/>
              <a:gd name="connsiteY5" fmla="*/ 46586 h 591900"/>
              <a:gd name="connsiteX6" fmla="*/ 687897 w 1107346"/>
              <a:gd name="connsiteY6" fmla="*/ 46586 h 591900"/>
              <a:gd name="connsiteX7" fmla="*/ 755009 w 1107346"/>
              <a:gd name="connsiteY7" fmla="*/ 197588 h 591900"/>
              <a:gd name="connsiteX8" fmla="*/ 906011 w 1107346"/>
              <a:gd name="connsiteY8" fmla="*/ 54975 h 591900"/>
              <a:gd name="connsiteX9" fmla="*/ 1107346 w 1107346"/>
              <a:gd name="connsiteY9" fmla="*/ 54975 h 59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7346" h="591900">
                <a:moveTo>
                  <a:pt x="0" y="71753"/>
                </a:moveTo>
                <a:cubicBezTo>
                  <a:pt x="26565" y="110202"/>
                  <a:pt x="53130" y="148652"/>
                  <a:pt x="75500" y="147254"/>
                </a:cubicBezTo>
                <a:cubicBezTo>
                  <a:pt x="97870" y="145856"/>
                  <a:pt x="93676" y="75947"/>
                  <a:pt x="134223" y="63364"/>
                </a:cubicBezTo>
                <a:cubicBezTo>
                  <a:pt x="174770" y="50781"/>
                  <a:pt x="271243" y="-16331"/>
                  <a:pt x="318781" y="71753"/>
                </a:cubicBezTo>
                <a:cubicBezTo>
                  <a:pt x="366319" y="159837"/>
                  <a:pt x="395680" y="596065"/>
                  <a:pt x="419449" y="591870"/>
                </a:cubicBezTo>
                <a:cubicBezTo>
                  <a:pt x="443218" y="587676"/>
                  <a:pt x="416653" y="137467"/>
                  <a:pt x="461394" y="46586"/>
                </a:cubicBezTo>
                <a:cubicBezTo>
                  <a:pt x="506135" y="-44295"/>
                  <a:pt x="638961" y="21419"/>
                  <a:pt x="687897" y="46586"/>
                </a:cubicBezTo>
                <a:cubicBezTo>
                  <a:pt x="736833" y="71753"/>
                  <a:pt x="718657" y="196190"/>
                  <a:pt x="755009" y="197588"/>
                </a:cubicBezTo>
                <a:cubicBezTo>
                  <a:pt x="791361" y="198986"/>
                  <a:pt x="847288" y="78744"/>
                  <a:pt x="906011" y="54975"/>
                </a:cubicBezTo>
                <a:cubicBezTo>
                  <a:pt x="964734" y="31206"/>
                  <a:pt x="1036040" y="43090"/>
                  <a:pt x="1107346" y="5497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55" name="直接箭头连接符 54">
            <a:extLst>
              <a:ext uri="{FF2B5EF4-FFF2-40B4-BE49-F238E27FC236}">
                <a16:creationId xmlns:a16="http://schemas.microsoft.com/office/drawing/2014/main" id="{BB5CB5D1-C848-48F0-BBCC-D3792C2CECB8}"/>
              </a:ext>
            </a:extLst>
          </p:cNvPr>
          <p:cNvCxnSpPr>
            <a:cxnSpLocks/>
          </p:cNvCxnSpPr>
          <p:nvPr/>
        </p:nvCxnSpPr>
        <p:spPr>
          <a:xfrm>
            <a:off x="6360209" y="4655524"/>
            <a:ext cx="0" cy="5659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B6216F57-F860-4C0D-B4C6-AC8070ABFF47}"/>
              </a:ext>
            </a:extLst>
          </p:cNvPr>
          <p:cNvCxnSpPr>
            <a:cxnSpLocks/>
          </p:cNvCxnSpPr>
          <p:nvPr/>
        </p:nvCxnSpPr>
        <p:spPr>
          <a:xfrm flipV="1">
            <a:off x="6415478" y="5504953"/>
            <a:ext cx="0" cy="128605"/>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任意多边形: 形状 58">
            <a:extLst>
              <a:ext uri="{FF2B5EF4-FFF2-40B4-BE49-F238E27FC236}">
                <a16:creationId xmlns:a16="http://schemas.microsoft.com/office/drawing/2014/main" id="{51063D52-3BAC-4A82-A059-35DDAE7A6E19}"/>
              </a:ext>
            </a:extLst>
          </p:cNvPr>
          <p:cNvSpPr/>
          <p:nvPr/>
        </p:nvSpPr>
        <p:spPr>
          <a:xfrm>
            <a:off x="5915328" y="5504953"/>
            <a:ext cx="1082180" cy="144870"/>
          </a:xfrm>
          <a:custGeom>
            <a:avLst/>
            <a:gdLst>
              <a:gd name="connsiteX0" fmla="*/ 0 w 1082180"/>
              <a:gd name="connsiteY0" fmla="*/ 109297 h 144870"/>
              <a:gd name="connsiteX1" fmla="*/ 92279 w 1082180"/>
              <a:gd name="connsiteY1" fmla="*/ 109297 h 144870"/>
              <a:gd name="connsiteX2" fmla="*/ 117446 w 1082180"/>
              <a:gd name="connsiteY2" fmla="*/ 126075 h 144870"/>
              <a:gd name="connsiteX3" fmla="*/ 461395 w 1082180"/>
              <a:gd name="connsiteY3" fmla="*/ 109297 h 144870"/>
              <a:gd name="connsiteX4" fmla="*/ 503340 w 1082180"/>
              <a:gd name="connsiteY4" fmla="*/ 240 h 144870"/>
              <a:gd name="connsiteX5" fmla="*/ 520118 w 1082180"/>
              <a:gd name="connsiteY5" fmla="*/ 142853 h 144870"/>
              <a:gd name="connsiteX6" fmla="*/ 553674 w 1082180"/>
              <a:gd name="connsiteY6" fmla="*/ 84130 h 144870"/>
              <a:gd name="connsiteX7" fmla="*/ 620786 w 1082180"/>
              <a:gd name="connsiteY7" fmla="*/ 84130 h 144870"/>
              <a:gd name="connsiteX8" fmla="*/ 763398 w 1082180"/>
              <a:gd name="connsiteY8" fmla="*/ 58963 h 144870"/>
              <a:gd name="connsiteX9" fmla="*/ 822121 w 1082180"/>
              <a:gd name="connsiteY9" fmla="*/ 75741 h 144870"/>
              <a:gd name="connsiteX10" fmla="*/ 1082180 w 1082180"/>
              <a:gd name="connsiteY10" fmla="*/ 75741 h 1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180" h="144870">
                <a:moveTo>
                  <a:pt x="0" y="109297"/>
                </a:moveTo>
                <a:cubicBezTo>
                  <a:pt x="36352" y="107899"/>
                  <a:pt x="72705" y="106501"/>
                  <a:pt x="92279" y="109297"/>
                </a:cubicBezTo>
                <a:cubicBezTo>
                  <a:pt x="111853" y="112093"/>
                  <a:pt x="55927" y="126075"/>
                  <a:pt x="117446" y="126075"/>
                </a:cubicBezTo>
                <a:cubicBezTo>
                  <a:pt x="178965" y="126075"/>
                  <a:pt x="397079" y="130270"/>
                  <a:pt x="461395" y="109297"/>
                </a:cubicBezTo>
                <a:cubicBezTo>
                  <a:pt x="525711" y="88324"/>
                  <a:pt x="493553" y="-5353"/>
                  <a:pt x="503340" y="240"/>
                </a:cubicBezTo>
                <a:cubicBezTo>
                  <a:pt x="513127" y="5833"/>
                  <a:pt x="511729" y="128871"/>
                  <a:pt x="520118" y="142853"/>
                </a:cubicBezTo>
                <a:cubicBezTo>
                  <a:pt x="528507" y="156835"/>
                  <a:pt x="536896" y="93917"/>
                  <a:pt x="553674" y="84130"/>
                </a:cubicBezTo>
                <a:cubicBezTo>
                  <a:pt x="570452" y="74343"/>
                  <a:pt x="585832" y="88324"/>
                  <a:pt x="620786" y="84130"/>
                </a:cubicBezTo>
                <a:cubicBezTo>
                  <a:pt x="655740" y="79936"/>
                  <a:pt x="729842" y="60361"/>
                  <a:pt x="763398" y="58963"/>
                </a:cubicBezTo>
                <a:cubicBezTo>
                  <a:pt x="796954" y="57565"/>
                  <a:pt x="768991" y="72945"/>
                  <a:pt x="822121" y="75741"/>
                </a:cubicBezTo>
                <a:cubicBezTo>
                  <a:pt x="875251" y="78537"/>
                  <a:pt x="1010874" y="84130"/>
                  <a:pt x="1082180" y="75741"/>
                </a:cubicBezTo>
              </a:path>
            </a:pathLst>
          </a:cu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箭头连接符 59">
            <a:extLst>
              <a:ext uri="{FF2B5EF4-FFF2-40B4-BE49-F238E27FC236}">
                <a16:creationId xmlns:a16="http://schemas.microsoft.com/office/drawing/2014/main" id="{8ECDD6D1-8102-4A6A-8090-1BD8D1E884EC}"/>
              </a:ext>
            </a:extLst>
          </p:cNvPr>
          <p:cNvCxnSpPr>
            <a:cxnSpLocks/>
          </p:cNvCxnSpPr>
          <p:nvPr/>
        </p:nvCxnSpPr>
        <p:spPr>
          <a:xfrm flipV="1">
            <a:off x="1591214" y="2877103"/>
            <a:ext cx="102031" cy="10882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7D067A80-9C8F-471B-A5E2-AA2A460E9102}"/>
              </a:ext>
            </a:extLst>
          </p:cNvPr>
          <p:cNvCxnSpPr>
            <a:stCxn id="48" idx="2"/>
          </p:cNvCxnSpPr>
          <p:nvPr/>
        </p:nvCxnSpPr>
        <p:spPr>
          <a:xfrm flipH="1">
            <a:off x="1551574" y="3025362"/>
            <a:ext cx="6260" cy="48287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8" name="任意多边形: 形状 37">
            <a:extLst>
              <a:ext uri="{FF2B5EF4-FFF2-40B4-BE49-F238E27FC236}">
                <a16:creationId xmlns:a16="http://schemas.microsoft.com/office/drawing/2014/main" id="{02E41C6F-0BF9-4C5B-9D54-249A24056D31}"/>
              </a:ext>
            </a:extLst>
          </p:cNvPr>
          <p:cNvSpPr/>
          <p:nvPr/>
        </p:nvSpPr>
        <p:spPr>
          <a:xfrm>
            <a:off x="5956183" y="6047709"/>
            <a:ext cx="1543575" cy="424495"/>
          </a:xfrm>
          <a:custGeom>
            <a:avLst/>
            <a:gdLst>
              <a:gd name="connsiteX0" fmla="*/ 0 w 1543575"/>
              <a:gd name="connsiteY0" fmla="*/ 336313 h 424495"/>
              <a:gd name="connsiteX1" fmla="*/ 67112 w 1543575"/>
              <a:gd name="connsiteY1" fmla="*/ 202089 h 424495"/>
              <a:gd name="connsiteX2" fmla="*/ 117446 w 1543575"/>
              <a:gd name="connsiteY2" fmla="*/ 319535 h 424495"/>
              <a:gd name="connsiteX3" fmla="*/ 134224 w 1543575"/>
              <a:gd name="connsiteY3" fmla="*/ 311146 h 424495"/>
              <a:gd name="connsiteX4" fmla="*/ 243281 w 1543575"/>
              <a:gd name="connsiteY4" fmla="*/ 319535 h 424495"/>
              <a:gd name="connsiteX5" fmla="*/ 318782 w 1543575"/>
              <a:gd name="connsiteY5" fmla="*/ 353091 h 424495"/>
              <a:gd name="connsiteX6" fmla="*/ 360727 w 1543575"/>
              <a:gd name="connsiteY6" fmla="*/ 311146 h 424495"/>
              <a:gd name="connsiteX7" fmla="*/ 436228 w 1543575"/>
              <a:gd name="connsiteY7" fmla="*/ 753 h 424495"/>
              <a:gd name="connsiteX8" fmla="*/ 453006 w 1543575"/>
              <a:gd name="connsiteY8" fmla="*/ 411814 h 424495"/>
              <a:gd name="connsiteX9" fmla="*/ 486562 w 1543575"/>
              <a:gd name="connsiteY9" fmla="*/ 319535 h 424495"/>
              <a:gd name="connsiteX10" fmla="*/ 604008 w 1543575"/>
              <a:gd name="connsiteY10" fmla="*/ 319535 h 424495"/>
              <a:gd name="connsiteX11" fmla="*/ 738232 w 1543575"/>
              <a:gd name="connsiteY11" fmla="*/ 244034 h 424495"/>
              <a:gd name="connsiteX12" fmla="*/ 830511 w 1543575"/>
              <a:gd name="connsiteY12" fmla="*/ 311146 h 424495"/>
              <a:gd name="connsiteX13" fmla="*/ 1023457 w 1543575"/>
              <a:gd name="connsiteY13" fmla="*/ 294368 h 424495"/>
              <a:gd name="connsiteX14" fmla="*/ 1543575 w 1543575"/>
              <a:gd name="connsiteY14" fmla="*/ 294368 h 42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3575" h="424495">
                <a:moveTo>
                  <a:pt x="0" y="336313"/>
                </a:moveTo>
                <a:cubicBezTo>
                  <a:pt x="23769" y="270599"/>
                  <a:pt x="47538" y="204885"/>
                  <a:pt x="67112" y="202089"/>
                </a:cubicBezTo>
                <a:cubicBezTo>
                  <a:pt x="86686" y="199293"/>
                  <a:pt x="106261" y="301359"/>
                  <a:pt x="117446" y="319535"/>
                </a:cubicBezTo>
                <a:cubicBezTo>
                  <a:pt x="128631" y="337711"/>
                  <a:pt x="113252" y="311146"/>
                  <a:pt x="134224" y="311146"/>
                </a:cubicBezTo>
                <a:cubicBezTo>
                  <a:pt x="155196" y="311146"/>
                  <a:pt x="212521" y="312544"/>
                  <a:pt x="243281" y="319535"/>
                </a:cubicBezTo>
                <a:cubicBezTo>
                  <a:pt x="274041" y="326526"/>
                  <a:pt x="299208" y="354489"/>
                  <a:pt x="318782" y="353091"/>
                </a:cubicBezTo>
                <a:cubicBezTo>
                  <a:pt x="338356" y="351693"/>
                  <a:pt x="341153" y="369869"/>
                  <a:pt x="360727" y="311146"/>
                </a:cubicBezTo>
                <a:cubicBezTo>
                  <a:pt x="380301" y="252423"/>
                  <a:pt x="420848" y="-16025"/>
                  <a:pt x="436228" y="753"/>
                </a:cubicBezTo>
                <a:cubicBezTo>
                  <a:pt x="451608" y="17531"/>
                  <a:pt x="444617" y="358684"/>
                  <a:pt x="453006" y="411814"/>
                </a:cubicBezTo>
                <a:cubicBezTo>
                  <a:pt x="461395" y="464944"/>
                  <a:pt x="461395" y="334915"/>
                  <a:pt x="486562" y="319535"/>
                </a:cubicBezTo>
                <a:cubicBezTo>
                  <a:pt x="511729" y="304155"/>
                  <a:pt x="562063" y="332118"/>
                  <a:pt x="604008" y="319535"/>
                </a:cubicBezTo>
                <a:cubicBezTo>
                  <a:pt x="645953" y="306952"/>
                  <a:pt x="700482" y="245432"/>
                  <a:pt x="738232" y="244034"/>
                </a:cubicBezTo>
                <a:cubicBezTo>
                  <a:pt x="775982" y="242636"/>
                  <a:pt x="782974" y="302757"/>
                  <a:pt x="830511" y="311146"/>
                </a:cubicBezTo>
                <a:cubicBezTo>
                  <a:pt x="878048" y="319535"/>
                  <a:pt x="904613" y="297164"/>
                  <a:pt x="1023457" y="294368"/>
                </a:cubicBezTo>
                <a:cubicBezTo>
                  <a:pt x="1142301" y="291572"/>
                  <a:pt x="1416342" y="301359"/>
                  <a:pt x="1543575" y="294368"/>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箭头连接符 61">
            <a:extLst>
              <a:ext uri="{FF2B5EF4-FFF2-40B4-BE49-F238E27FC236}">
                <a16:creationId xmlns:a16="http://schemas.microsoft.com/office/drawing/2014/main" id="{98AAB9B4-D829-4BCA-9007-2E3C1E215C0B}"/>
              </a:ext>
            </a:extLst>
          </p:cNvPr>
          <p:cNvCxnSpPr>
            <a:cxnSpLocks/>
          </p:cNvCxnSpPr>
          <p:nvPr/>
        </p:nvCxnSpPr>
        <p:spPr>
          <a:xfrm flipV="1">
            <a:off x="6371813" y="6051089"/>
            <a:ext cx="0" cy="42111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24BDABD1-1C28-40B3-AC48-08B7132CCF16}"/>
              </a:ext>
            </a:extLst>
          </p:cNvPr>
          <p:cNvCxnSpPr>
            <a:cxnSpLocks/>
          </p:cNvCxnSpPr>
          <p:nvPr/>
        </p:nvCxnSpPr>
        <p:spPr>
          <a:xfrm flipV="1">
            <a:off x="5300704" y="1209541"/>
            <a:ext cx="7420" cy="429017"/>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6A566DF9-3B79-4381-93CB-3D8033B5292A}"/>
              </a:ext>
            </a:extLst>
          </p:cNvPr>
          <p:cNvCxnSpPr>
            <a:cxnSpLocks/>
          </p:cNvCxnSpPr>
          <p:nvPr/>
        </p:nvCxnSpPr>
        <p:spPr>
          <a:xfrm flipV="1">
            <a:off x="5308124" y="2033784"/>
            <a:ext cx="0" cy="64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4EA2A629-AFE6-4F2A-902A-9507EAF36EEC}"/>
              </a:ext>
            </a:extLst>
          </p:cNvPr>
          <p:cNvCxnSpPr>
            <a:cxnSpLocks/>
          </p:cNvCxnSpPr>
          <p:nvPr/>
        </p:nvCxnSpPr>
        <p:spPr>
          <a:xfrm flipV="1">
            <a:off x="5308124" y="3587555"/>
            <a:ext cx="0" cy="128605"/>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C9845B8B-3FBC-4122-A20E-E7BFC4ADBB40}"/>
              </a:ext>
            </a:extLst>
          </p:cNvPr>
          <p:cNvCxnSpPr>
            <a:cxnSpLocks/>
          </p:cNvCxnSpPr>
          <p:nvPr/>
        </p:nvCxnSpPr>
        <p:spPr>
          <a:xfrm>
            <a:off x="5237482" y="4634581"/>
            <a:ext cx="0" cy="5659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68273696-4412-4519-940F-3ED52A9632DC}"/>
              </a:ext>
            </a:extLst>
          </p:cNvPr>
          <p:cNvCxnSpPr>
            <a:cxnSpLocks/>
          </p:cNvCxnSpPr>
          <p:nvPr/>
        </p:nvCxnSpPr>
        <p:spPr>
          <a:xfrm flipV="1">
            <a:off x="5237482" y="5505316"/>
            <a:ext cx="0" cy="128605"/>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3B7E41FA-763A-4665-B1BB-08028197C6F2}"/>
              </a:ext>
            </a:extLst>
          </p:cNvPr>
          <p:cNvCxnSpPr>
            <a:cxnSpLocks/>
          </p:cNvCxnSpPr>
          <p:nvPr/>
        </p:nvCxnSpPr>
        <p:spPr>
          <a:xfrm flipV="1">
            <a:off x="5237482" y="6113957"/>
            <a:ext cx="0" cy="42111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894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2646878"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三、胸前导联</a:t>
            </a:r>
          </a:p>
        </p:txBody>
      </p:sp>
      <p:pic>
        <p:nvPicPr>
          <p:cNvPr id="15" name="图片 14" descr="地图上有字&#10;&#10;描述已自动生成">
            <a:extLst>
              <a:ext uri="{FF2B5EF4-FFF2-40B4-BE49-F238E27FC236}">
                <a16:creationId xmlns:a16="http://schemas.microsoft.com/office/drawing/2014/main" id="{643BB87F-6678-4283-B52A-59FF7E183F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6085" y="1106872"/>
            <a:ext cx="4876800" cy="3438525"/>
          </a:xfrm>
          <a:prstGeom prst="rect">
            <a:avLst/>
          </a:prstGeom>
        </p:spPr>
      </p:pic>
      <p:sp>
        <p:nvSpPr>
          <p:cNvPr id="19" name="椭圆 18">
            <a:extLst>
              <a:ext uri="{FF2B5EF4-FFF2-40B4-BE49-F238E27FC236}">
                <a16:creationId xmlns:a16="http://schemas.microsoft.com/office/drawing/2014/main" id="{7A1E2E02-CBFB-4B66-9993-1E37DCCC1325}"/>
              </a:ext>
            </a:extLst>
          </p:cNvPr>
          <p:cNvSpPr/>
          <p:nvPr/>
        </p:nvSpPr>
        <p:spPr>
          <a:xfrm rot="894396">
            <a:off x="5581701" y="2745535"/>
            <a:ext cx="3233980" cy="221823"/>
          </a:xfrm>
          <a:prstGeom prst="ellipse">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78E7214C-DFE9-4535-80BF-FC80B0747B5C}"/>
              </a:ext>
            </a:extLst>
          </p:cNvPr>
          <p:cNvCxnSpPr/>
          <p:nvPr/>
        </p:nvCxnSpPr>
        <p:spPr>
          <a:xfrm flipH="1">
            <a:off x="7734200" y="1922245"/>
            <a:ext cx="268447" cy="822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4" name="图片 53" descr="人的地图&#10;&#10;描述已自动生成">
            <a:extLst>
              <a:ext uri="{FF2B5EF4-FFF2-40B4-BE49-F238E27FC236}">
                <a16:creationId xmlns:a16="http://schemas.microsoft.com/office/drawing/2014/main" id="{476E1B00-2F4E-4F77-B13C-87011F8D9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15" y="1327750"/>
            <a:ext cx="3716862" cy="2833231"/>
          </a:xfrm>
          <a:prstGeom prst="rect">
            <a:avLst/>
          </a:prstGeom>
        </p:spPr>
      </p:pic>
    </p:spTree>
    <p:extLst>
      <p:ext uri="{BB962C8B-B14F-4D97-AF65-F5344CB8AC3E}">
        <p14:creationId xmlns:p14="http://schemas.microsoft.com/office/powerpoint/2010/main" val="4129530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a:extLst>
              <a:ext uri="{FF2B5EF4-FFF2-40B4-BE49-F238E27FC236}">
                <a16:creationId xmlns:a16="http://schemas.microsoft.com/office/drawing/2014/main" id="{0E21EA28-60D7-4973-A985-209A90548F89}"/>
              </a:ext>
            </a:extLst>
          </p:cNvPr>
          <p:cNvSpPr/>
          <p:nvPr/>
        </p:nvSpPr>
        <p:spPr>
          <a:xfrm>
            <a:off x="515899" y="2105637"/>
            <a:ext cx="3233980" cy="1501619"/>
          </a:xfrm>
          <a:prstGeom prst="ellipse">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2646878"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三、胸前导联</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2" name="图片 51" descr="图片包含 游戏机&#10;&#10;描述已自动生成">
            <a:extLst>
              <a:ext uri="{FF2B5EF4-FFF2-40B4-BE49-F238E27FC236}">
                <a16:creationId xmlns:a16="http://schemas.microsoft.com/office/drawing/2014/main" id="{251A5A8A-319B-49BB-857E-688585A90E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273649">
            <a:off x="2139618" y="2512221"/>
            <a:ext cx="893011" cy="867797"/>
          </a:xfrm>
          <a:prstGeom prst="rect">
            <a:avLst/>
          </a:prstGeom>
        </p:spPr>
      </p:pic>
      <p:sp>
        <p:nvSpPr>
          <p:cNvPr id="23" name="椭圆 22">
            <a:extLst>
              <a:ext uri="{FF2B5EF4-FFF2-40B4-BE49-F238E27FC236}">
                <a16:creationId xmlns:a16="http://schemas.microsoft.com/office/drawing/2014/main" id="{D83F71A4-A964-4C60-AE8E-1BF8E2205517}"/>
              </a:ext>
            </a:extLst>
          </p:cNvPr>
          <p:cNvSpPr/>
          <p:nvPr/>
        </p:nvSpPr>
        <p:spPr>
          <a:xfrm>
            <a:off x="1477575" y="3541531"/>
            <a:ext cx="225390" cy="218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t>V1</a:t>
            </a:r>
            <a:endParaRPr lang="zh-CN" altLang="en-US" sz="1200" dirty="0"/>
          </a:p>
        </p:txBody>
      </p:sp>
      <p:sp>
        <p:nvSpPr>
          <p:cNvPr id="31" name="椭圆 30">
            <a:extLst>
              <a:ext uri="{FF2B5EF4-FFF2-40B4-BE49-F238E27FC236}">
                <a16:creationId xmlns:a16="http://schemas.microsoft.com/office/drawing/2014/main" id="{8A2D65B5-383D-4D13-A116-46C3D252DEA5}"/>
              </a:ext>
            </a:extLst>
          </p:cNvPr>
          <p:cNvSpPr/>
          <p:nvPr/>
        </p:nvSpPr>
        <p:spPr>
          <a:xfrm>
            <a:off x="2425357" y="3584868"/>
            <a:ext cx="225390" cy="218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t>V2</a:t>
            </a:r>
            <a:endParaRPr lang="zh-CN" altLang="en-US" sz="1200" dirty="0"/>
          </a:p>
        </p:txBody>
      </p:sp>
      <p:sp>
        <p:nvSpPr>
          <p:cNvPr id="34" name="椭圆 33">
            <a:extLst>
              <a:ext uri="{FF2B5EF4-FFF2-40B4-BE49-F238E27FC236}">
                <a16:creationId xmlns:a16="http://schemas.microsoft.com/office/drawing/2014/main" id="{256774D8-E5B9-4708-8733-00BEF788E975}"/>
              </a:ext>
            </a:extLst>
          </p:cNvPr>
          <p:cNvSpPr/>
          <p:nvPr/>
        </p:nvSpPr>
        <p:spPr>
          <a:xfrm>
            <a:off x="2749722" y="3541531"/>
            <a:ext cx="225390" cy="218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t>V3</a:t>
            </a:r>
          </a:p>
        </p:txBody>
      </p:sp>
      <p:sp>
        <p:nvSpPr>
          <p:cNvPr id="35" name="椭圆 34">
            <a:extLst>
              <a:ext uri="{FF2B5EF4-FFF2-40B4-BE49-F238E27FC236}">
                <a16:creationId xmlns:a16="http://schemas.microsoft.com/office/drawing/2014/main" id="{DA1C8667-9B10-45E2-A4AF-E42AE81B18BE}"/>
              </a:ext>
            </a:extLst>
          </p:cNvPr>
          <p:cNvSpPr/>
          <p:nvPr/>
        </p:nvSpPr>
        <p:spPr>
          <a:xfrm>
            <a:off x="3068463" y="3463127"/>
            <a:ext cx="225390" cy="218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t>V4</a:t>
            </a:r>
          </a:p>
        </p:txBody>
      </p:sp>
      <p:sp>
        <p:nvSpPr>
          <p:cNvPr id="36" name="椭圆 35">
            <a:extLst>
              <a:ext uri="{FF2B5EF4-FFF2-40B4-BE49-F238E27FC236}">
                <a16:creationId xmlns:a16="http://schemas.microsoft.com/office/drawing/2014/main" id="{6F526421-240A-4F3C-B243-F14397D723A9}"/>
              </a:ext>
            </a:extLst>
          </p:cNvPr>
          <p:cNvSpPr/>
          <p:nvPr/>
        </p:nvSpPr>
        <p:spPr>
          <a:xfrm>
            <a:off x="3356616" y="3319937"/>
            <a:ext cx="225390" cy="218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t>V5</a:t>
            </a:r>
          </a:p>
        </p:txBody>
      </p:sp>
      <p:sp>
        <p:nvSpPr>
          <p:cNvPr id="37" name="椭圆 36">
            <a:extLst>
              <a:ext uri="{FF2B5EF4-FFF2-40B4-BE49-F238E27FC236}">
                <a16:creationId xmlns:a16="http://schemas.microsoft.com/office/drawing/2014/main" id="{5DEC871A-D3E4-4341-9C30-AB4CDB3F0B59}"/>
              </a:ext>
            </a:extLst>
          </p:cNvPr>
          <p:cNvSpPr/>
          <p:nvPr/>
        </p:nvSpPr>
        <p:spPr>
          <a:xfrm>
            <a:off x="3615075" y="3101812"/>
            <a:ext cx="225390" cy="218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t>V6</a:t>
            </a:r>
          </a:p>
        </p:txBody>
      </p:sp>
      <p:cxnSp>
        <p:nvCxnSpPr>
          <p:cNvPr id="41" name="直接箭头连接符 40">
            <a:extLst>
              <a:ext uri="{FF2B5EF4-FFF2-40B4-BE49-F238E27FC236}">
                <a16:creationId xmlns:a16="http://schemas.microsoft.com/office/drawing/2014/main" id="{E954027C-8EF5-4A9F-A9E2-D14ABB4B3712}"/>
              </a:ext>
            </a:extLst>
          </p:cNvPr>
          <p:cNvCxnSpPr>
            <a:cxnSpLocks/>
          </p:cNvCxnSpPr>
          <p:nvPr/>
        </p:nvCxnSpPr>
        <p:spPr>
          <a:xfrm flipH="1">
            <a:off x="1590270" y="2826134"/>
            <a:ext cx="542619" cy="711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FDD7DA80-E7D3-4BCF-80A9-BDDDD43852F1}"/>
              </a:ext>
            </a:extLst>
          </p:cNvPr>
          <p:cNvCxnSpPr>
            <a:endCxn id="31" idx="0"/>
          </p:cNvCxnSpPr>
          <p:nvPr/>
        </p:nvCxnSpPr>
        <p:spPr>
          <a:xfrm>
            <a:off x="2132889" y="2826134"/>
            <a:ext cx="405163" cy="758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99CDF04-6C9C-432D-8AE7-7008F13B9518}"/>
              </a:ext>
            </a:extLst>
          </p:cNvPr>
          <p:cNvCxnSpPr>
            <a:endCxn id="34" idx="0"/>
          </p:cNvCxnSpPr>
          <p:nvPr/>
        </p:nvCxnSpPr>
        <p:spPr>
          <a:xfrm>
            <a:off x="2129151" y="2826134"/>
            <a:ext cx="733266" cy="71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3F136095-D718-47B6-A61D-FF841D08F088}"/>
              </a:ext>
            </a:extLst>
          </p:cNvPr>
          <p:cNvCxnSpPr>
            <a:endCxn id="35" idx="0"/>
          </p:cNvCxnSpPr>
          <p:nvPr/>
        </p:nvCxnSpPr>
        <p:spPr>
          <a:xfrm>
            <a:off x="2160554" y="2856446"/>
            <a:ext cx="1020604" cy="606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C0FB5DC7-A4B0-45C1-AFC7-B6A02CEC8224}"/>
              </a:ext>
            </a:extLst>
          </p:cNvPr>
          <p:cNvCxnSpPr>
            <a:endCxn id="36" idx="0"/>
          </p:cNvCxnSpPr>
          <p:nvPr/>
        </p:nvCxnSpPr>
        <p:spPr>
          <a:xfrm>
            <a:off x="2148645" y="2856446"/>
            <a:ext cx="1320666" cy="463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1271BCA0-CD53-4C6D-A7C6-B16284043EB7}"/>
              </a:ext>
            </a:extLst>
          </p:cNvPr>
          <p:cNvCxnSpPr>
            <a:endCxn id="37" idx="1"/>
          </p:cNvCxnSpPr>
          <p:nvPr/>
        </p:nvCxnSpPr>
        <p:spPr>
          <a:xfrm>
            <a:off x="2160554" y="2834058"/>
            <a:ext cx="1487529" cy="299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9B12173-7C8F-4AFD-ACBB-14E31AAE1CD1}"/>
              </a:ext>
            </a:extLst>
          </p:cNvPr>
          <p:cNvSpPr txBox="1"/>
          <p:nvPr/>
        </p:nvSpPr>
        <p:spPr>
          <a:xfrm>
            <a:off x="4593092" y="2374231"/>
            <a:ext cx="836640" cy="369332"/>
          </a:xfrm>
          <a:prstGeom prst="rect">
            <a:avLst/>
          </a:prstGeom>
          <a:noFill/>
        </p:spPr>
        <p:txBody>
          <a:bodyPr wrap="square" rtlCol="0">
            <a:spAutoFit/>
          </a:bodyPr>
          <a:lstStyle/>
          <a:p>
            <a:r>
              <a:rPr lang="en-US" altLang="zh-CN" dirty="0"/>
              <a:t>V2</a:t>
            </a:r>
            <a:endParaRPr lang="zh-CN" altLang="en-US" dirty="0"/>
          </a:p>
        </p:txBody>
      </p:sp>
      <p:sp>
        <p:nvSpPr>
          <p:cNvPr id="29" name="文本框 28">
            <a:extLst>
              <a:ext uri="{FF2B5EF4-FFF2-40B4-BE49-F238E27FC236}">
                <a16:creationId xmlns:a16="http://schemas.microsoft.com/office/drawing/2014/main" id="{7AE555B1-0901-4CA3-AB4A-4C3D459C1718}"/>
              </a:ext>
            </a:extLst>
          </p:cNvPr>
          <p:cNvSpPr txBox="1"/>
          <p:nvPr/>
        </p:nvSpPr>
        <p:spPr>
          <a:xfrm>
            <a:off x="4549260" y="3412073"/>
            <a:ext cx="836640" cy="369332"/>
          </a:xfrm>
          <a:prstGeom prst="rect">
            <a:avLst/>
          </a:prstGeom>
          <a:noFill/>
        </p:spPr>
        <p:txBody>
          <a:bodyPr wrap="square" rtlCol="0">
            <a:spAutoFit/>
          </a:bodyPr>
          <a:lstStyle/>
          <a:p>
            <a:r>
              <a:rPr lang="en-US" altLang="zh-CN" dirty="0"/>
              <a:t>V3</a:t>
            </a:r>
            <a:endParaRPr lang="zh-CN" altLang="en-US" dirty="0"/>
          </a:p>
        </p:txBody>
      </p:sp>
      <p:sp>
        <p:nvSpPr>
          <p:cNvPr id="38" name="文本框 37">
            <a:extLst>
              <a:ext uri="{FF2B5EF4-FFF2-40B4-BE49-F238E27FC236}">
                <a16:creationId xmlns:a16="http://schemas.microsoft.com/office/drawing/2014/main" id="{F0FBD241-B823-4F1C-9947-29AFC31579E1}"/>
              </a:ext>
            </a:extLst>
          </p:cNvPr>
          <p:cNvSpPr txBox="1"/>
          <p:nvPr/>
        </p:nvSpPr>
        <p:spPr>
          <a:xfrm>
            <a:off x="4593092" y="1336389"/>
            <a:ext cx="836640" cy="369332"/>
          </a:xfrm>
          <a:prstGeom prst="rect">
            <a:avLst/>
          </a:prstGeom>
          <a:noFill/>
        </p:spPr>
        <p:txBody>
          <a:bodyPr wrap="square" rtlCol="0">
            <a:spAutoFit/>
          </a:bodyPr>
          <a:lstStyle/>
          <a:p>
            <a:r>
              <a:rPr lang="en-US" altLang="zh-CN" dirty="0"/>
              <a:t>V1</a:t>
            </a:r>
            <a:endParaRPr lang="zh-CN" altLang="en-US" dirty="0"/>
          </a:p>
        </p:txBody>
      </p:sp>
      <p:cxnSp>
        <p:nvCxnSpPr>
          <p:cNvPr id="39" name="直接箭头连接符 38">
            <a:extLst>
              <a:ext uri="{FF2B5EF4-FFF2-40B4-BE49-F238E27FC236}">
                <a16:creationId xmlns:a16="http://schemas.microsoft.com/office/drawing/2014/main" id="{05996D73-20EF-468D-889D-D02CC42F97B9}"/>
              </a:ext>
            </a:extLst>
          </p:cNvPr>
          <p:cNvCxnSpPr/>
          <p:nvPr/>
        </p:nvCxnSpPr>
        <p:spPr>
          <a:xfrm>
            <a:off x="5444070" y="6582591"/>
            <a:ext cx="30201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766103B-B2B4-4087-97BB-A3B9A8CE3B20}"/>
              </a:ext>
            </a:extLst>
          </p:cNvPr>
          <p:cNvCxnSpPr>
            <a:cxnSpLocks/>
          </p:cNvCxnSpPr>
          <p:nvPr/>
        </p:nvCxnSpPr>
        <p:spPr>
          <a:xfrm flipH="1" flipV="1">
            <a:off x="5403846" y="978139"/>
            <a:ext cx="40224" cy="56044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989B2937-4B10-424A-A213-540B62DEA20E}"/>
              </a:ext>
            </a:extLst>
          </p:cNvPr>
          <p:cNvSpPr txBox="1"/>
          <p:nvPr/>
        </p:nvSpPr>
        <p:spPr>
          <a:xfrm>
            <a:off x="4607430" y="4449915"/>
            <a:ext cx="836640" cy="369332"/>
          </a:xfrm>
          <a:prstGeom prst="rect">
            <a:avLst/>
          </a:prstGeom>
          <a:noFill/>
        </p:spPr>
        <p:txBody>
          <a:bodyPr wrap="square" rtlCol="0">
            <a:spAutoFit/>
          </a:bodyPr>
          <a:lstStyle/>
          <a:p>
            <a:r>
              <a:rPr lang="en-US" altLang="zh-CN" dirty="0"/>
              <a:t>V4</a:t>
            </a:r>
            <a:endParaRPr lang="zh-CN" altLang="en-US" dirty="0"/>
          </a:p>
        </p:txBody>
      </p:sp>
      <p:sp>
        <p:nvSpPr>
          <p:cNvPr id="50" name="文本框 49">
            <a:extLst>
              <a:ext uri="{FF2B5EF4-FFF2-40B4-BE49-F238E27FC236}">
                <a16:creationId xmlns:a16="http://schemas.microsoft.com/office/drawing/2014/main" id="{C4325961-344C-4BAB-AADF-25CC7C6FDEEC}"/>
              </a:ext>
            </a:extLst>
          </p:cNvPr>
          <p:cNvSpPr txBox="1"/>
          <p:nvPr/>
        </p:nvSpPr>
        <p:spPr>
          <a:xfrm>
            <a:off x="4593092" y="5331587"/>
            <a:ext cx="836640" cy="369332"/>
          </a:xfrm>
          <a:prstGeom prst="rect">
            <a:avLst/>
          </a:prstGeom>
          <a:noFill/>
        </p:spPr>
        <p:txBody>
          <a:bodyPr wrap="square" rtlCol="0">
            <a:spAutoFit/>
          </a:bodyPr>
          <a:lstStyle/>
          <a:p>
            <a:r>
              <a:rPr lang="en-US" altLang="zh-CN" dirty="0"/>
              <a:t>V5</a:t>
            </a:r>
            <a:endParaRPr lang="zh-CN" altLang="en-US" dirty="0"/>
          </a:p>
        </p:txBody>
      </p:sp>
      <p:sp>
        <p:nvSpPr>
          <p:cNvPr id="53" name="文本框 52">
            <a:extLst>
              <a:ext uri="{FF2B5EF4-FFF2-40B4-BE49-F238E27FC236}">
                <a16:creationId xmlns:a16="http://schemas.microsoft.com/office/drawing/2014/main" id="{F77F356A-C250-4BDD-B401-CE49A8EB9BE4}"/>
              </a:ext>
            </a:extLst>
          </p:cNvPr>
          <p:cNvSpPr txBox="1"/>
          <p:nvPr/>
        </p:nvSpPr>
        <p:spPr>
          <a:xfrm>
            <a:off x="4607430" y="6218881"/>
            <a:ext cx="836640" cy="646331"/>
          </a:xfrm>
          <a:prstGeom prst="rect">
            <a:avLst/>
          </a:prstGeom>
          <a:noFill/>
        </p:spPr>
        <p:txBody>
          <a:bodyPr wrap="square" rtlCol="0">
            <a:spAutoFit/>
          </a:bodyPr>
          <a:lstStyle/>
          <a:p>
            <a:r>
              <a:rPr lang="en-US" altLang="zh-CN" dirty="0"/>
              <a:t>V6</a:t>
            </a:r>
          </a:p>
          <a:p>
            <a:endParaRPr lang="zh-CN" altLang="en-US" dirty="0"/>
          </a:p>
        </p:txBody>
      </p:sp>
      <p:sp>
        <p:nvSpPr>
          <p:cNvPr id="12" name="任意多边形: 形状 11">
            <a:extLst>
              <a:ext uri="{FF2B5EF4-FFF2-40B4-BE49-F238E27FC236}">
                <a16:creationId xmlns:a16="http://schemas.microsoft.com/office/drawing/2014/main" id="{E1935214-D232-4245-B810-C6C5EE108013}"/>
              </a:ext>
            </a:extLst>
          </p:cNvPr>
          <p:cNvSpPr/>
          <p:nvPr/>
        </p:nvSpPr>
        <p:spPr>
          <a:xfrm>
            <a:off x="6014906" y="1381107"/>
            <a:ext cx="1119846" cy="666254"/>
          </a:xfrm>
          <a:custGeom>
            <a:avLst/>
            <a:gdLst>
              <a:gd name="connsiteX0" fmla="*/ 0 w 1119846"/>
              <a:gd name="connsiteY0" fmla="*/ 112133 h 666254"/>
              <a:gd name="connsiteX1" fmla="*/ 100668 w 1119846"/>
              <a:gd name="connsiteY1" fmla="*/ 112133 h 666254"/>
              <a:gd name="connsiteX2" fmla="*/ 142613 w 1119846"/>
              <a:gd name="connsiteY2" fmla="*/ 28243 h 666254"/>
              <a:gd name="connsiteX3" fmla="*/ 176169 w 1119846"/>
              <a:gd name="connsiteY3" fmla="*/ 665807 h 666254"/>
              <a:gd name="connsiteX4" fmla="*/ 209725 w 1119846"/>
              <a:gd name="connsiteY4" fmla="*/ 128911 h 666254"/>
              <a:gd name="connsiteX5" fmla="*/ 234892 w 1119846"/>
              <a:gd name="connsiteY5" fmla="*/ 103744 h 666254"/>
              <a:gd name="connsiteX6" fmla="*/ 469784 w 1119846"/>
              <a:gd name="connsiteY6" fmla="*/ 112133 h 666254"/>
              <a:gd name="connsiteX7" fmla="*/ 536896 w 1119846"/>
              <a:gd name="connsiteY7" fmla="*/ 229579 h 666254"/>
              <a:gd name="connsiteX8" fmla="*/ 654342 w 1119846"/>
              <a:gd name="connsiteY8" fmla="*/ 128911 h 666254"/>
              <a:gd name="connsiteX9" fmla="*/ 1090569 w 1119846"/>
              <a:gd name="connsiteY9" fmla="*/ 120522 h 66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9846" h="666254">
                <a:moveTo>
                  <a:pt x="0" y="112133"/>
                </a:moveTo>
                <a:cubicBezTo>
                  <a:pt x="38449" y="119124"/>
                  <a:pt x="76899" y="126115"/>
                  <a:pt x="100668" y="112133"/>
                </a:cubicBezTo>
                <a:cubicBezTo>
                  <a:pt x="124437" y="98151"/>
                  <a:pt x="130030" y="-64036"/>
                  <a:pt x="142613" y="28243"/>
                </a:cubicBezTo>
                <a:cubicBezTo>
                  <a:pt x="155196" y="120522"/>
                  <a:pt x="164984" y="649029"/>
                  <a:pt x="176169" y="665807"/>
                </a:cubicBezTo>
                <a:cubicBezTo>
                  <a:pt x="187354" y="682585"/>
                  <a:pt x="199938" y="222588"/>
                  <a:pt x="209725" y="128911"/>
                </a:cubicBezTo>
                <a:cubicBezTo>
                  <a:pt x="219512" y="35234"/>
                  <a:pt x="191549" y="106540"/>
                  <a:pt x="234892" y="103744"/>
                </a:cubicBezTo>
                <a:cubicBezTo>
                  <a:pt x="278235" y="100948"/>
                  <a:pt x="419450" y="91160"/>
                  <a:pt x="469784" y="112133"/>
                </a:cubicBezTo>
                <a:cubicBezTo>
                  <a:pt x="520118" y="133106"/>
                  <a:pt x="506136" y="226783"/>
                  <a:pt x="536896" y="229579"/>
                </a:cubicBezTo>
                <a:cubicBezTo>
                  <a:pt x="567656" y="232375"/>
                  <a:pt x="562063" y="147087"/>
                  <a:pt x="654342" y="128911"/>
                </a:cubicBezTo>
                <a:cubicBezTo>
                  <a:pt x="746621" y="110735"/>
                  <a:pt x="1244367" y="152680"/>
                  <a:pt x="1090569" y="12052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69E8DD8-F04F-4782-B1D4-3BF92E6BB9E2}"/>
              </a:ext>
            </a:extLst>
          </p:cNvPr>
          <p:cNvSpPr/>
          <p:nvPr/>
        </p:nvSpPr>
        <p:spPr>
          <a:xfrm>
            <a:off x="5972961" y="4681057"/>
            <a:ext cx="75501" cy="1614"/>
          </a:xfrm>
          <a:custGeom>
            <a:avLst/>
            <a:gdLst>
              <a:gd name="connsiteX0" fmla="*/ 0 w 75501"/>
              <a:gd name="connsiteY0" fmla="*/ 0 h 1614"/>
              <a:gd name="connsiteX1" fmla="*/ 75501 w 75501"/>
              <a:gd name="connsiteY1" fmla="*/ 0 h 1614"/>
            </a:gdLst>
            <a:ahLst/>
            <a:cxnLst>
              <a:cxn ang="0">
                <a:pos x="connsiteX0" y="connsiteY0"/>
              </a:cxn>
              <a:cxn ang="0">
                <a:pos x="connsiteX1" y="connsiteY1"/>
              </a:cxn>
            </a:cxnLst>
            <a:rect l="l" t="t" r="r" b="b"/>
            <a:pathLst>
              <a:path w="75501" h="1614">
                <a:moveTo>
                  <a:pt x="0" y="0"/>
                </a:moveTo>
                <a:cubicBezTo>
                  <a:pt x="23769" y="1398"/>
                  <a:pt x="47538" y="2796"/>
                  <a:pt x="7550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751530BC-8C3A-4764-928F-F1FF4CF36590}"/>
              </a:ext>
            </a:extLst>
          </p:cNvPr>
          <p:cNvSpPr/>
          <p:nvPr/>
        </p:nvSpPr>
        <p:spPr>
          <a:xfrm>
            <a:off x="6106868" y="3875717"/>
            <a:ext cx="872455" cy="976590"/>
          </a:xfrm>
          <a:custGeom>
            <a:avLst/>
            <a:gdLst>
              <a:gd name="connsiteX0" fmla="*/ 0 w 872455"/>
              <a:gd name="connsiteY0" fmla="*/ 923553 h 1094803"/>
              <a:gd name="connsiteX1" fmla="*/ 100668 w 872455"/>
              <a:gd name="connsiteY1" fmla="*/ 764 h 1094803"/>
              <a:gd name="connsiteX2" fmla="*/ 92279 w 872455"/>
              <a:gd name="connsiteY2" fmla="*/ 1057777 h 1094803"/>
              <a:gd name="connsiteX3" fmla="*/ 151002 w 872455"/>
              <a:gd name="connsiteY3" fmla="*/ 856441 h 1094803"/>
              <a:gd name="connsiteX4" fmla="*/ 469784 w 872455"/>
              <a:gd name="connsiteY4" fmla="*/ 873219 h 1094803"/>
              <a:gd name="connsiteX5" fmla="*/ 562063 w 872455"/>
              <a:gd name="connsiteY5" fmla="*/ 713828 h 1094803"/>
              <a:gd name="connsiteX6" fmla="*/ 687898 w 872455"/>
              <a:gd name="connsiteY6" fmla="*/ 697050 h 1094803"/>
              <a:gd name="connsiteX7" fmla="*/ 771788 w 872455"/>
              <a:gd name="connsiteY7" fmla="*/ 848052 h 1094803"/>
              <a:gd name="connsiteX8" fmla="*/ 872455 w 872455"/>
              <a:gd name="connsiteY8" fmla="*/ 856441 h 10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55" h="1094803">
                <a:moveTo>
                  <a:pt x="0" y="923553"/>
                </a:moveTo>
                <a:cubicBezTo>
                  <a:pt x="42644" y="450973"/>
                  <a:pt x="85288" y="-21607"/>
                  <a:pt x="100668" y="764"/>
                </a:cubicBezTo>
                <a:cubicBezTo>
                  <a:pt x="116048" y="23135"/>
                  <a:pt x="83890" y="915164"/>
                  <a:pt x="92279" y="1057777"/>
                </a:cubicBezTo>
                <a:cubicBezTo>
                  <a:pt x="100668" y="1200390"/>
                  <a:pt x="88085" y="887201"/>
                  <a:pt x="151002" y="856441"/>
                </a:cubicBezTo>
                <a:cubicBezTo>
                  <a:pt x="213920" y="825681"/>
                  <a:pt x="401274" y="896988"/>
                  <a:pt x="469784" y="873219"/>
                </a:cubicBezTo>
                <a:cubicBezTo>
                  <a:pt x="538294" y="849450"/>
                  <a:pt x="525711" y="743189"/>
                  <a:pt x="562063" y="713828"/>
                </a:cubicBezTo>
                <a:cubicBezTo>
                  <a:pt x="598415" y="684467"/>
                  <a:pt x="652944" y="674679"/>
                  <a:pt x="687898" y="697050"/>
                </a:cubicBezTo>
                <a:cubicBezTo>
                  <a:pt x="722852" y="719421"/>
                  <a:pt x="741029" y="821487"/>
                  <a:pt x="771788" y="848052"/>
                </a:cubicBezTo>
                <a:cubicBezTo>
                  <a:pt x="802548" y="874617"/>
                  <a:pt x="808140" y="832672"/>
                  <a:pt x="872455" y="8564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a:extLst>
              <a:ext uri="{FF2B5EF4-FFF2-40B4-BE49-F238E27FC236}">
                <a16:creationId xmlns:a16="http://schemas.microsoft.com/office/drawing/2014/main" id="{4E02BE22-B73B-4B38-A174-7612FF4F6AB7}"/>
              </a:ext>
            </a:extLst>
          </p:cNvPr>
          <p:cNvSpPr/>
          <p:nvPr/>
        </p:nvSpPr>
        <p:spPr>
          <a:xfrm>
            <a:off x="6048462" y="4876035"/>
            <a:ext cx="872455" cy="917837"/>
          </a:xfrm>
          <a:custGeom>
            <a:avLst/>
            <a:gdLst>
              <a:gd name="connsiteX0" fmla="*/ 0 w 872455"/>
              <a:gd name="connsiteY0" fmla="*/ 923553 h 1094803"/>
              <a:gd name="connsiteX1" fmla="*/ 100668 w 872455"/>
              <a:gd name="connsiteY1" fmla="*/ 764 h 1094803"/>
              <a:gd name="connsiteX2" fmla="*/ 92279 w 872455"/>
              <a:gd name="connsiteY2" fmla="*/ 1057777 h 1094803"/>
              <a:gd name="connsiteX3" fmla="*/ 151002 w 872455"/>
              <a:gd name="connsiteY3" fmla="*/ 856441 h 1094803"/>
              <a:gd name="connsiteX4" fmla="*/ 469784 w 872455"/>
              <a:gd name="connsiteY4" fmla="*/ 873219 h 1094803"/>
              <a:gd name="connsiteX5" fmla="*/ 562063 w 872455"/>
              <a:gd name="connsiteY5" fmla="*/ 713828 h 1094803"/>
              <a:gd name="connsiteX6" fmla="*/ 687898 w 872455"/>
              <a:gd name="connsiteY6" fmla="*/ 697050 h 1094803"/>
              <a:gd name="connsiteX7" fmla="*/ 771788 w 872455"/>
              <a:gd name="connsiteY7" fmla="*/ 848052 h 1094803"/>
              <a:gd name="connsiteX8" fmla="*/ 872455 w 872455"/>
              <a:gd name="connsiteY8" fmla="*/ 856441 h 10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55" h="1094803">
                <a:moveTo>
                  <a:pt x="0" y="923553"/>
                </a:moveTo>
                <a:cubicBezTo>
                  <a:pt x="42644" y="450973"/>
                  <a:pt x="85288" y="-21607"/>
                  <a:pt x="100668" y="764"/>
                </a:cubicBezTo>
                <a:cubicBezTo>
                  <a:pt x="116048" y="23135"/>
                  <a:pt x="83890" y="915164"/>
                  <a:pt x="92279" y="1057777"/>
                </a:cubicBezTo>
                <a:cubicBezTo>
                  <a:pt x="100668" y="1200390"/>
                  <a:pt x="88085" y="887201"/>
                  <a:pt x="151002" y="856441"/>
                </a:cubicBezTo>
                <a:cubicBezTo>
                  <a:pt x="213920" y="825681"/>
                  <a:pt x="401274" y="896988"/>
                  <a:pt x="469784" y="873219"/>
                </a:cubicBezTo>
                <a:cubicBezTo>
                  <a:pt x="538294" y="849450"/>
                  <a:pt x="525711" y="743189"/>
                  <a:pt x="562063" y="713828"/>
                </a:cubicBezTo>
                <a:cubicBezTo>
                  <a:pt x="598415" y="684467"/>
                  <a:pt x="652944" y="674679"/>
                  <a:pt x="687898" y="697050"/>
                </a:cubicBezTo>
                <a:cubicBezTo>
                  <a:pt x="722852" y="719421"/>
                  <a:pt x="741029" y="821487"/>
                  <a:pt x="771788" y="848052"/>
                </a:cubicBezTo>
                <a:cubicBezTo>
                  <a:pt x="802548" y="874617"/>
                  <a:pt x="808140" y="832672"/>
                  <a:pt x="872455" y="8564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a:extLst>
              <a:ext uri="{FF2B5EF4-FFF2-40B4-BE49-F238E27FC236}">
                <a16:creationId xmlns:a16="http://schemas.microsoft.com/office/drawing/2014/main" id="{565E367D-7FE6-468C-8E22-A5D8FBB90998}"/>
              </a:ext>
            </a:extLst>
          </p:cNvPr>
          <p:cNvSpPr/>
          <p:nvPr/>
        </p:nvSpPr>
        <p:spPr>
          <a:xfrm>
            <a:off x="6010711" y="5825087"/>
            <a:ext cx="872455" cy="757504"/>
          </a:xfrm>
          <a:custGeom>
            <a:avLst/>
            <a:gdLst>
              <a:gd name="connsiteX0" fmla="*/ 0 w 872455"/>
              <a:gd name="connsiteY0" fmla="*/ 923553 h 1094803"/>
              <a:gd name="connsiteX1" fmla="*/ 100668 w 872455"/>
              <a:gd name="connsiteY1" fmla="*/ 764 h 1094803"/>
              <a:gd name="connsiteX2" fmla="*/ 92279 w 872455"/>
              <a:gd name="connsiteY2" fmla="*/ 1057777 h 1094803"/>
              <a:gd name="connsiteX3" fmla="*/ 151002 w 872455"/>
              <a:gd name="connsiteY3" fmla="*/ 856441 h 1094803"/>
              <a:gd name="connsiteX4" fmla="*/ 469784 w 872455"/>
              <a:gd name="connsiteY4" fmla="*/ 873219 h 1094803"/>
              <a:gd name="connsiteX5" fmla="*/ 562063 w 872455"/>
              <a:gd name="connsiteY5" fmla="*/ 713828 h 1094803"/>
              <a:gd name="connsiteX6" fmla="*/ 687898 w 872455"/>
              <a:gd name="connsiteY6" fmla="*/ 697050 h 1094803"/>
              <a:gd name="connsiteX7" fmla="*/ 771788 w 872455"/>
              <a:gd name="connsiteY7" fmla="*/ 848052 h 1094803"/>
              <a:gd name="connsiteX8" fmla="*/ 872455 w 872455"/>
              <a:gd name="connsiteY8" fmla="*/ 856441 h 10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55" h="1094803">
                <a:moveTo>
                  <a:pt x="0" y="923553"/>
                </a:moveTo>
                <a:cubicBezTo>
                  <a:pt x="42644" y="450973"/>
                  <a:pt x="85288" y="-21607"/>
                  <a:pt x="100668" y="764"/>
                </a:cubicBezTo>
                <a:cubicBezTo>
                  <a:pt x="116048" y="23135"/>
                  <a:pt x="83890" y="915164"/>
                  <a:pt x="92279" y="1057777"/>
                </a:cubicBezTo>
                <a:cubicBezTo>
                  <a:pt x="100668" y="1200390"/>
                  <a:pt x="88085" y="887201"/>
                  <a:pt x="151002" y="856441"/>
                </a:cubicBezTo>
                <a:cubicBezTo>
                  <a:pt x="213920" y="825681"/>
                  <a:pt x="401274" y="896988"/>
                  <a:pt x="469784" y="873219"/>
                </a:cubicBezTo>
                <a:cubicBezTo>
                  <a:pt x="538294" y="849450"/>
                  <a:pt x="525711" y="743189"/>
                  <a:pt x="562063" y="713828"/>
                </a:cubicBezTo>
                <a:cubicBezTo>
                  <a:pt x="598415" y="684467"/>
                  <a:pt x="652944" y="674679"/>
                  <a:pt x="687898" y="697050"/>
                </a:cubicBezTo>
                <a:cubicBezTo>
                  <a:pt x="722852" y="719421"/>
                  <a:pt x="741029" y="821487"/>
                  <a:pt x="771788" y="848052"/>
                </a:cubicBezTo>
                <a:cubicBezTo>
                  <a:pt x="802548" y="874617"/>
                  <a:pt x="808140" y="832672"/>
                  <a:pt x="872455" y="8564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a:extLst>
              <a:ext uri="{FF2B5EF4-FFF2-40B4-BE49-F238E27FC236}">
                <a16:creationId xmlns:a16="http://schemas.microsoft.com/office/drawing/2014/main" id="{622F4F32-F8C2-48ED-BDD3-7F57E2D07DF2}"/>
              </a:ext>
            </a:extLst>
          </p:cNvPr>
          <p:cNvSpPr/>
          <p:nvPr/>
        </p:nvSpPr>
        <p:spPr>
          <a:xfrm>
            <a:off x="5985229" y="2323783"/>
            <a:ext cx="1115735" cy="605999"/>
          </a:xfrm>
          <a:custGeom>
            <a:avLst/>
            <a:gdLst>
              <a:gd name="connsiteX0" fmla="*/ 0 w 1115735"/>
              <a:gd name="connsiteY0" fmla="*/ 315779 h 605999"/>
              <a:gd name="connsiteX1" fmla="*/ 134223 w 1115735"/>
              <a:gd name="connsiteY1" fmla="*/ 307390 h 605999"/>
              <a:gd name="connsiteX2" fmla="*/ 201335 w 1115735"/>
              <a:gd name="connsiteY2" fmla="*/ 5386 h 605999"/>
              <a:gd name="connsiteX3" fmla="*/ 218113 w 1115735"/>
              <a:gd name="connsiteY3" fmla="*/ 601005 h 605999"/>
              <a:gd name="connsiteX4" fmla="*/ 268447 w 1115735"/>
              <a:gd name="connsiteY4" fmla="*/ 290612 h 605999"/>
              <a:gd name="connsiteX5" fmla="*/ 511728 w 1115735"/>
              <a:gd name="connsiteY5" fmla="*/ 290612 h 605999"/>
              <a:gd name="connsiteX6" fmla="*/ 620785 w 1115735"/>
              <a:gd name="connsiteY6" fmla="*/ 206722 h 605999"/>
              <a:gd name="connsiteX7" fmla="*/ 738231 w 1115735"/>
              <a:gd name="connsiteY7" fmla="*/ 282223 h 605999"/>
              <a:gd name="connsiteX8" fmla="*/ 1115735 w 1115735"/>
              <a:gd name="connsiteY8" fmla="*/ 282223 h 60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5735" h="605999">
                <a:moveTo>
                  <a:pt x="0" y="315779"/>
                </a:moveTo>
                <a:cubicBezTo>
                  <a:pt x="50333" y="337450"/>
                  <a:pt x="100667" y="359122"/>
                  <a:pt x="134223" y="307390"/>
                </a:cubicBezTo>
                <a:cubicBezTo>
                  <a:pt x="167779" y="255658"/>
                  <a:pt x="187353" y="-43550"/>
                  <a:pt x="201335" y="5386"/>
                </a:cubicBezTo>
                <a:cubicBezTo>
                  <a:pt x="215317" y="54322"/>
                  <a:pt x="206928" y="553467"/>
                  <a:pt x="218113" y="601005"/>
                </a:cubicBezTo>
                <a:cubicBezTo>
                  <a:pt x="229298" y="648543"/>
                  <a:pt x="219511" y="342344"/>
                  <a:pt x="268447" y="290612"/>
                </a:cubicBezTo>
                <a:cubicBezTo>
                  <a:pt x="317383" y="238880"/>
                  <a:pt x="453005" y="304594"/>
                  <a:pt x="511728" y="290612"/>
                </a:cubicBezTo>
                <a:cubicBezTo>
                  <a:pt x="570451" y="276630"/>
                  <a:pt x="583035" y="208120"/>
                  <a:pt x="620785" y="206722"/>
                </a:cubicBezTo>
                <a:cubicBezTo>
                  <a:pt x="658535" y="205324"/>
                  <a:pt x="655739" y="269639"/>
                  <a:pt x="738231" y="282223"/>
                </a:cubicBezTo>
                <a:cubicBezTo>
                  <a:pt x="820723" y="294807"/>
                  <a:pt x="1050021" y="269640"/>
                  <a:pt x="1115735" y="28222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a:extLst>
              <a:ext uri="{FF2B5EF4-FFF2-40B4-BE49-F238E27FC236}">
                <a16:creationId xmlns:a16="http://schemas.microsoft.com/office/drawing/2014/main" id="{EE3A0583-6CFD-4D63-9FFB-4D02E36946CC}"/>
              </a:ext>
            </a:extLst>
          </p:cNvPr>
          <p:cNvSpPr/>
          <p:nvPr/>
        </p:nvSpPr>
        <p:spPr>
          <a:xfrm>
            <a:off x="5957150" y="3059980"/>
            <a:ext cx="1090569" cy="807654"/>
          </a:xfrm>
          <a:custGeom>
            <a:avLst/>
            <a:gdLst>
              <a:gd name="connsiteX0" fmla="*/ 0 w 1090569"/>
              <a:gd name="connsiteY0" fmla="*/ 547640 h 807654"/>
              <a:gd name="connsiteX1" fmla="*/ 109057 w 1090569"/>
              <a:gd name="connsiteY1" fmla="*/ 547640 h 807654"/>
              <a:gd name="connsiteX2" fmla="*/ 192947 w 1090569"/>
              <a:gd name="connsiteY2" fmla="*/ 2356 h 807654"/>
              <a:gd name="connsiteX3" fmla="*/ 234892 w 1090569"/>
              <a:gd name="connsiteY3" fmla="*/ 790921 h 807654"/>
              <a:gd name="connsiteX4" fmla="*/ 276837 w 1090569"/>
              <a:gd name="connsiteY4" fmla="*/ 539251 h 807654"/>
              <a:gd name="connsiteX5" fmla="*/ 578841 w 1090569"/>
              <a:gd name="connsiteY5" fmla="*/ 522473 h 807654"/>
              <a:gd name="connsiteX6" fmla="*/ 662731 w 1090569"/>
              <a:gd name="connsiteY6" fmla="*/ 405027 h 807654"/>
              <a:gd name="connsiteX7" fmla="*/ 780177 w 1090569"/>
              <a:gd name="connsiteY7" fmla="*/ 505695 h 807654"/>
              <a:gd name="connsiteX8" fmla="*/ 1090569 w 1090569"/>
              <a:gd name="connsiteY8" fmla="*/ 522473 h 80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569" h="807654">
                <a:moveTo>
                  <a:pt x="0" y="547640"/>
                </a:moveTo>
                <a:cubicBezTo>
                  <a:pt x="38449" y="593080"/>
                  <a:pt x="76899" y="638521"/>
                  <a:pt x="109057" y="547640"/>
                </a:cubicBezTo>
                <a:cubicBezTo>
                  <a:pt x="141215" y="456759"/>
                  <a:pt x="171975" y="-38191"/>
                  <a:pt x="192947" y="2356"/>
                </a:cubicBezTo>
                <a:cubicBezTo>
                  <a:pt x="213920" y="42903"/>
                  <a:pt x="220910" y="701439"/>
                  <a:pt x="234892" y="790921"/>
                </a:cubicBezTo>
                <a:cubicBezTo>
                  <a:pt x="248874" y="880403"/>
                  <a:pt x="219512" y="583992"/>
                  <a:pt x="276837" y="539251"/>
                </a:cubicBezTo>
                <a:cubicBezTo>
                  <a:pt x="334162" y="494510"/>
                  <a:pt x="514525" y="544844"/>
                  <a:pt x="578841" y="522473"/>
                </a:cubicBezTo>
                <a:cubicBezTo>
                  <a:pt x="643157" y="500102"/>
                  <a:pt x="629175" y="407823"/>
                  <a:pt x="662731" y="405027"/>
                </a:cubicBezTo>
                <a:cubicBezTo>
                  <a:pt x="696287" y="402231"/>
                  <a:pt x="708871" y="486121"/>
                  <a:pt x="780177" y="505695"/>
                </a:cubicBezTo>
                <a:cubicBezTo>
                  <a:pt x="851483" y="525269"/>
                  <a:pt x="1008077" y="515482"/>
                  <a:pt x="1090569" y="52247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82734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877985"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三、十二导联心电图</a:t>
            </a:r>
          </a:p>
        </p:txBody>
      </p:sp>
      <p:sp>
        <p:nvSpPr>
          <p:cNvPr id="28" name="文本框 27">
            <a:extLst>
              <a:ext uri="{FF2B5EF4-FFF2-40B4-BE49-F238E27FC236}">
                <a16:creationId xmlns:a16="http://schemas.microsoft.com/office/drawing/2014/main" id="{79B12173-7C8F-4AFD-ACBB-14E31AAE1CD1}"/>
              </a:ext>
            </a:extLst>
          </p:cNvPr>
          <p:cNvSpPr txBox="1"/>
          <p:nvPr/>
        </p:nvSpPr>
        <p:spPr>
          <a:xfrm>
            <a:off x="4593092" y="2374231"/>
            <a:ext cx="836640" cy="369332"/>
          </a:xfrm>
          <a:prstGeom prst="rect">
            <a:avLst/>
          </a:prstGeom>
          <a:noFill/>
        </p:spPr>
        <p:txBody>
          <a:bodyPr wrap="square" rtlCol="0">
            <a:spAutoFit/>
          </a:bodyPr>
          <a:lstStyle/>
          <a:p>
            <a:r>
              <a:rPr lang="en-US" altLang="zh-CN" dirty="0"/>
              <a:t>V2</a:t>
            </a:r>
            <a:endParaRPr lang="zh-CN" altLang="en-US" dirty="0"/>
          </a:p>
        </p:txBody>
      </p:sp>
      <p:sp>
        <p:nvSpPr>
          <p:cNvPr id="29" name="文本框 28">
            <a:extLst>
              <a:ext uri="{FF2B5EF4-FFF2-40B4-BE49-F238E27FC236}">
                <a16:creationId xmlns:a16="http://schemas.microsoft.com/office/drawing/2014/main" id="{7AE555B1-0901-4CA3-AB4A-4C3D459C1718}"/>
              </a:ext>
            </a:extLst>
          </p:cNvPr>
          <p:cNvSpPr txBox="1"/>
          <p:nvPr/>
        </p:nvSpPr>
        <p:spPr>
          <a:xfrm>
            <a:off x="4549260" y="3412073"/>
            <a:ext cx="836640" cy="369332"/>
          </a:xfrm>
          <a:prstGeom prst="rect">
            <a:avLst/>
          </a:prstGeom>
          <a:noFill/>
        </p:spPr>
        <p:txBody>
          <a:bodyPr wrap="square" rtlCol="0">
            <a:spAutoFit/>
          </a:bodyPr>
          <a:lstStyle/>
          <a:p>
            <a:r>
              <a:rPr lang="en-US" altLang="zh-CN" dirty="0"/>
              <a:t>V3</a:t>
            </a:r>
            <a:endParaRPr lang="zh-CN" altLang="en-US" dirty="0"/>
          </a:p>
        </p:txBody>
      </p:sp>
      <p:sp>
        <p:nvSpPr>
          <p:cNvPr id="38" name="文本框 37">
            <a:extLst>
              <a:ext uri="{FF2B5EF4-FFF2-40B4-BE49-F238E27FC236}">
                <a16:creationId xmlns:a16="http://schemas.microsoft.com/office/drawing/2014/main" id="{F0FBD241-B823-4F1C-9947-29AFC31579E1}"/>
              </a:ext>
            </a:extLst>
          </p:cNvPr>
          <p:cNvSpPr txBox="1"/>
          <p:nvPr/>
        </p:nvSpPr>
        <p:spPr>
          <a:xfrm>
            <a:off x="4593092" y="1336389"/>
            <a:ext cx="836640" cy="369332"/>
          </a:xfrm>
          <a:prstGeom prst="rect">
            <a:avLst/>
          </a:prstGeom>
          <a:noFill/>
        </p:spPr>
        <p:txBody>
          <a:bodyPr wrap="square" rtlCol="0">
            <a:spAutoFit/>
          </a:bodyPr>
          <a:lstStyle/>
          <a:p>
            <a:r>
              <a:rPr lang="en-US" altLang="zh-CN" dirty="0"/>
              <a:t>V1</a:t>
            </a:r>
            <a:endParaRPr lang="zh-CN" altLang="en-US" dirty="0"/>
          </a:p>
        </p:txBody>
      </p:sp>
      <p:cxnSp>
        <p:nvCxnSpPr>
          <p:cNvPr id="39" name="直接箭头连接符 38">
            <a:extLst>
              <a:ext uri="{FF2B5EF4-FFF2-40B4-BE49-F238E27FC236}">
                <a16:creationId xmlns:a16="http://schemas.microsoft.com/office/drawing/2014/main" id="{05996D73-20EF-468D-889D-D02CC42F97B9}"/>
              </a:ext>
            </a:extLst>
          </p:cNvPr>
          <p:cNvCxnSpPr/>
          <p:nvPr/>
        </p:nvCxnSpPr>
        <p:spPr>
          <a:xfrm>
            <a:off x="5444070" y="6582591"/>
            <a:ext cx="30201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766103B-B2B4-4087-97BB-A3B9A8CE3B20}"/>
              </a:ext>
            </a:extLst>
          </p:cNvPr>
          <p:cNvCxnSpPr>
            <a:cxnSpLocks/>
          </p:cNvCxnSpPr>
          <p:nvPr/>
        </p:nvCxnSpPr>
        <p:spPr>
          <a:xfrm flipH="1" flipV="1">
            <a:off x="5403846" y="978139"/>
            <a:ext cx="40224" cy="56044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989B2937-4B10-424A-A213-540B62DEA20E}"/>
              </a:ext>
            </a:extLst>
          </p:cNvPr>
          <p:cNvSpPr txBox="1"/>
          <p:nvPr/>
        </p:nvSpPr>
        <p:spPr>
          <a:xfrm>
            <a:off x="4607430" y="4449915"/>
            <a:ext cx="836640" cy="369332"/>
          </a:xfrm>
          <a:prstGeom prst="rect">
            <a:avLst/>
          </a:prstGeom>
          <a:noFill/>
        </p:spPr>
        <p:txBody>
          <a:bodyPr wrap="square" rtlCol="0">
            <a:spAutoFit/>
          </a:bodyPr>
          <a:lstStyle/>
          <a:p>
            <a:r>
              <a:rPr lang="en-US" altLang="zh-CN" dirty="0"/>
              <a:t>V4</a:t>
            </a:r>
            <a:endParaRPr lang="zh-CN" altLang="en-US" dirty="0"/>
          </a:p>
        </p:txBody>
      </p:sp>
      <p:sp>
        <p:nvSpPr>
          <p:cNvPr id="50" name="文本框 49">
            <a:extLst>
              <a:ext uri="{FF2B5EF4-FFF2-40B4-BE49-F238E27FC236}">
                <a16:creationId xmlns:a16="http://schemas.microsoft.com/office/drawing/2014/main" id="{C4325961-344C-4BAB-AADF-25CC7C6FDEEC}"/>
              </a:ext>
            </a:extLst>
          </p:cNvPr>
          <p:cNvSpPr txBox="1"/>
          <p:nvPr/>
        </p:nvSpPr>
        <p:spPr>
          <a:xfrm>
            <a:off x="4593092" y="5331587"/>
            <a:ext cx="836640" cy="369332"/>
          </a:xfrm>
          <a:prstGeom prst="rect">
            <a:avLst/>
          </a:prstGeom>
          <a:noFill/>
        </p:spPr>
        <p:txBody>
          <a:bodyPr wrap="square" rtlCol="0">
            <a:spAutoFit/>
          </a:bodyPr>
          <a:lstStyle/>
          <a:p>
            <a:r>
              <a:rPr lang="en-US" altLang="zh-CN" dirty="0"/>
              <a:t>V5</a:t>
            </a:r>
            <a:endParaRPr lang="zh-CN" altLang="en-US" dirty="0"/>
          </a:p>
        </p:txBody>
      </p:sp>
      <p:sp>
        <p:nvSpPr>
          <p:cNvPr id="53" name="文本框 52">
            <a:extLst>
              <a:ext uri="{FF2B5EF4-FFF2-40B4-BE49-F238E27FC236}">
                <a16:creationId xmlns:a16="http://schemas.microsoft.com/office/drawing/2014/main" id="{F77F356A-C250-4BDD-B401-CE49A8EB9BE4}"/>
              </a:ext>
            </a:extLst>
          </p:cNvPr>
          <p:cNvSpPr txBox="1"/>
          <p:nvPr/>
        </p:nvSpPr>
        <p:spPr>
          <a:xfrm>
            <a:off x="4607430" y="6218881"/>
            <a:ext cx="836640" cy="646331"/>
          </a:xfrm>
          <a:prstGeom prst="rect">
            <a:avLst/>
          </a:prstGeom>
          <a:noFill/>
        </p:spPr>
        <p:txBody>
          <a:bodyPr wrap="square" rtlCol="0">
            <a:spAutoFit/>
          </a:bodyPr>
          <a:lstStyle/>
          <a:p>
            <a:r>
              <a:rPr lang="en-US" altLang="zh-CN" dirty="0"/>
              <a:t>V6</a:t>
            </a:r>
          </a:p>
          <a:p>
            <a:endParaRPr lang="zh-CN" altLang="en-US" dirty="0"/>
          </a:p>
        </p:txBody>
      </p:sp>
      <p:sp>
        <p:nvSpPr>
          <p:cNvPr id="12" name="任意多边形: 形状 11">
            <a:extLst>
              <a:ext uri="{FF2B5EF4-FFF2-40B4-BE49-F238E27FC236}">
                <a16:creationId xmlns:a16="http://schemas.microsoft.com/office/drawing/2014/main" id="{E1935214-D232-4245-B810-C6C5EE108013}"/>
              </a:ext>
            </a:extLst>
          </p:cNvPr>
          <p:cNvSpPr/>
          <p:nvPr/>
        </p:nvSpPr>
        <p:spPr>
          <a:xfrm>
            <a:off x="6014906" y="1381107"/>
            <a:ext cx="1119846" cy="666254"/>
          </a:xfrm>
          <a:custGeom>
            <a:avLst/>
            <a:gdLst>
              <a:gd name="connsiteX0" fmla="*/ 0 w 1119846"/>
              <a:gd name="connsiteY0" fmla="*/ 112133 h 666254"/>
              <a:gd name="connsiteX1" fmla="*/ 100668 w 1119846"/>
              <a:gd name="connsiteY1" fmla="*/ 112133 h 666254"/>
              <a:gd name="connsiteX2" fmla="*/ 142613 w 1119846"/>
              <a:gd name="connsiteY2" fmla="*/ 28243 h 666254"/>
              <a:gd name="connsiteX3" fmla="*/ 176169 w 1119846"/>
              <a:gd name="connsiteY3" fmla="*/ 665807 h 666254"/>
              <a:gd name="connsiteX4" fmla="*/ 209725 w 1119846"/>
              <a:gd name="connsiteY4" fmla="*/ 128911 h 666254"/>
              <a:gd name="connsiteX5" fmla="*/ 234892 w 1119846"/>
              <a:gd name="connsiteY5" fmla="*/ 103744 h 666254"/>
              <a:gd name="connsiteX6" fmla="*/ 469784 w 1119846"/>
              <a:gd name="connsiteY6" fmla="*/ 112133 h 666254"/>
              <a:gd name="connsiteX7" fmla="*/ 536896 w 1119846"/>
              <a:gd name="connsiteY7" fmla="*/ 229579 h 666254"/>
              <a:gd name="connsiteX8" fmla="*/ 654342 w 1119846"/>
              <a:gd name="connsiteY8" fmla="*/ 128911 h 666254"/>
              <a:gd name="connsiteX9" fmla="*/ 1090569 w 1119846"/>
              <a:gd name="connsiteY9" fmla="*/ 120522 h 66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9846" h="666254">
                <a:moveTo>
                  <a:pt x="0" y="112133"/>
                </a:moveTo>
                <a:cubicBezTo>
                  <a:pt x="38449" y="119124"/>
                  <a:pt x="76899" y="126115"/>
                  <a:pt x="100668" y="112133"/>
                </a:cubicBezTo>
                <a:cubicBezTo>
                  <a:pt x="124437" y="98151"/>
                  <a:pt x="130030" y="-64036"/>
                  <a:pt x="142613" y="28243"/>
                </a:cubicBezTo>
                <a:cubicBezTo>
                  <a:pt x="155196" y="120522"/>
                  <a:pt x="164984" y="649029"/>
                  <a:pt x="176169" y="665807"/>
                </a:cubicBezTo>
                <a:cubicBezTo>
                  <a:pt x="187354" y="682585"/>
                  <a:pt x="199938" y="222588"/>
                  <a:pt x="209725" y="128911"/>
                </a:cubicBezTo>
                <a:cubicBezTo>
                  <a:pt x="219512" y="35234"/>
                  <a:pt x="191549" y="106540"/>
                  <a:pt x="234892" y="103744"/>
                </a:cubicBezTo>
                <a:cubicBezTo>
                  <a:pt x="278235" y="100948"/>
                  <a:pt x="419450" y="91160"/>
                  <a:pt x="469784" y="112133"/>
                </a:cubicBezTo>
                <a:cubicBezTo>
                  <a:pt x="520118" y="133106"/>
                  <a:pt x="506136" y="226783"/>
                  <a:pt x="536896" y="229579"/>
                </a:cubicBezTo>
                <a:cubicBezTo>
                  <a:pt x="567656" y="232375"/>
                  <a:pt x="562063" y="147087"/>
                  <a:pt x="654342" y="128911"/>
                </a:cubicBezTo>
                <a:cubicBezTo>
                  <a:pt x="746621" y="110735"/>
                  <a:pt x="1244367" y="152680"/>
                  <a:pt x="1090569" y="12052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69E8DD8-F04F-4782-B1D4-3BF92E6BB9E2}"/>
              </a:ext>
            </a:extLst>
          </p:cNvPr>
          <p:cNvSpPr/>
          <p:nvPr/>
        </p:nvSpPr>
        <p:spPr>
          <a:xfrm>
            <a:off x="5972961" y="4681057"/>
            <a:ext cx="75501" cy="1614"/>
          </a:xfrm>
          <a:custGeom>
            <a:avLst/>
            <a:gdLst>
              <a:gd name="connsiteX0" fmla="*/ 0 w 75501"/>
              <a:gd name="connsiteY0" fmla="*/ 0 h 1614"/>
              <a:gd name="connsiteX1" fmla="*/ 75501 w 75501"/>
              <a:gd name="connsiteY1" fmla="*/ 0 h 1614"/>
            </a:gdLst>
            <a:ahLst/>
            <a:cxnLst>
              <a:cxn ang="0">
                <a:pos x="connsiteX0" y="connsiteY0"/>
              </a:cxn>
              <a:cxn ang="0">
                <a:pos x="connsiteX1" y="connsiteY1"/>
              </a:cxn>
            </a:cxnLst>
            <a:rect l="l" t="t" r="r" b="b"/>
            <a:pathLst>
              <a:path w="75501" h="1614">
                <a:moveTo>
                  <a:pt x="0" y="0"/>
                </a:moveTo>
                <a:cubicBezTo>
                  <a:pt x="23769" y="1398"/>
                  <a:pt x="47538" y="2796"/>
                  <a:pt x="7550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751530BC-8C3A-4764-928F-F1FF4CF36590}"/>
              </a:ext>
            </a:extLst>
          </p:cNvPr>
          <p:cNvSpPr/>
          <p:nvPr/>
        </p:nvSpPr>
        <p:spPr>
          <a:xfrm>
            <a:off x="6067363" y="3868003"/>
            <a:ext cx="872455" cy="976590"/>
          </a:xfrm>
          <a:custGeom>
            <a:avLst/>
            <a:gdLst>
              <a:gd name="connsiteX0" fmla="*/ 0 w 872455"/>
              <a:gd name="connsiteY0" fmla="*/ 923553 h 1094803"/>
              <a:gd name="connsiteX1" fmla="*/ 100668 w 872455"/>
              <a:gd name="connsiteY1" fmla="*/ 764 h 1094803"/>
              <a:gd name="connsiteX2" fmla="*/ 92279 w 872455"/>
              <a:gd name="connsiteY2" fmla="*/ 1057777 h 1094803"/>
              <a:gd name="connsiteX3" fmla="*/ 151002 w 872455"/>
              <a:gd name="connsiteY3" fmla="*/ 856441 h 1094803"/>
              <a:gd name="connsiteX4" fmla="*/ 469784 w 872455"/>
              <a:gd name="connsiteY4" fmla="*/ 873219 h 1094803"/>
              <a:gd name="connsiteX5" fmla="*/ 562063 w 872455"/>
              <a:gd name="connsiteY5" fmla="*/ 713828 h 1094803"/>
              <a:gd name="connsiteX6" fmla="*/ 687898 w 872455"/>
              <a:gd name="connsiteY6" fmla="*/ 697050 h 1094803"/>
              <a:gd name="connsiteX7" fmla="*/ 771788 w 872455"/>
              <a:gd name="connsiteY7" fmla="*/ 848052 h 1094803"/>
              <a:gd name="connsiteX8" fmla="*/ 872455 w 872455"/>
              <a:gd name="connsiteY8" fmla="*/ 856441 h 10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55" h="1094803">
                <a:moveTo>
                  <a:pt x="0" y="923553"/>
                </a:moveTo>
                <a:cubicBezTo>
                  <a:pt x="42644" y="450973"/>
                  <a:pt x="85288" y="-21607"/>
                  <a:pt x="100668" y="764"/>
                </a:cubicBezTo>
                <a:cubicBezTo>
                  <a:pt x="116048" y="23135"/>
                  <a:pt x="83890" y="915164"/>
                  <a:pt x="92279" y="1057777"/>
                </a:cubicBezTo>
                <a:cubicBezTo>
                  <a:pt x="100668" y="1200390"/>
                  <a:pt x="88085" y="887201"/>
                  <a:pt x="151002" y="856441"/>
                </a:cubicBezTo>
                <a:cubicBezTo>
                  <a:pt x="213920" y="825681"/>
                  <a:pt x="401274" y="896988"/>
                  <a:pt x="469784" y="873219"/>
                </a:cubicBezTo>
                <a:cubicBezTo>
                  <a:pt x="538294" y="849450"/>
                  <a:pt x="525711" y="743189"/>
                  <a:pt x="562063" y="713828"/>
                </a:cubicBezTo>
                <a:cubicBezTo>
                  <a:pt x="598415" y="684467"/>
                  <a:pt x="652944" y="674679"/>
                  <a:pt x="687898" y="697050"/>
                </a:cubicBezTo>
                <a:cubicBezTo>
                  <a:pt x="722852" y="719421"/>
                  <a:pt x="741029" y="821487"/>
                  <a:pt x="771788" y="848052"/>
                </a:cubicBezTo>
                <a:cubicBezTo>
                  <a:pt x="802548" y="874617"/>
                  <a:pt x="808140" y="832672"/>
                  <a:pt x="872455" y="8564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a:extLst>
              <a:ext uri="{FF2B5EF4-FFF2-40B4-BE49-F238E27FC236}">
                <a16:creationId xmlns:a16="http://schemas.microsoft.com/office/drawing/2014/main" id="{4E02BE22-B73B-4B38-A174-7612FF4F6AB7}"/>
              </a:ext>
            </a:extLst>
          </p:cNvPr>
          <p:cNvSpPr/>
          <p:nvPr/>
        </p:nvSpPr>
        <p:spPr>
          <a:xfrm>
            <a:off x="6067364" y="4862227"/>
            <a:ext cx="872455" cy="917837"/>
          </a:xfrm>
          <a:custGeom>
            <a:avLst/>
            <a:gdLst>
              <a:gd name="connsiteX0" fmla="*/ 0 w 872455"/>
              <a:gd name="connsiteY0" fmla="*/ 923553 h 1094803"/>
              <a:gd name="connsiteX1" fmla="*/ 100668 w 872455"/>
              <a:gd name="connsiteY1" fmla="*/ 764 h 1094803"/>
              <a:gd name="connsiteX2" fmla="*/ 92279 w 872455"/>
              <a:gd name="connsiteY2" fmla="*/ 1057777 h 1094803"/>
              <a:gd name="connsiteX3" fmla="*/ 151002 w 872455"/>
              <a:gd name="connsiteY3" fmla="*/ 856441 h 1094803"/>
              <a:gd name="connsiteX4" fmla="*/ 469784 w 872455"/>
              <a:gd name="connsiteY4" fmla="*/ 873219 h 1094803"/>
              <a:gd name="connsiteX5" fmla="*/ 562063 w 872455"/>
              <a:gd name="connsiteY5" fmla="*/ 713828 h 1094803"/>
              <a:gd name="connsiteX6" fmla="*/ 687898 w 872455"/>
              <a:gd name="connsiteY6" fmla="*/ 697050 h 1094803"/>
              <a:gd name="connsiteX7" fmla="*/ 771788 w 872455"/>
              <a:gd name="connsiteY7" fmla="*/ 848052 h 1094803"/>
              <a:gd name="connsiteX8" fmla="*/ 872455 w 872455"/>
              <a:gd name="connsiteY8" fmla="*/ 856441 h 10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55" h="1094803">
                <a:moveTo>
                  <a:pt x="0" y="923553"/>
                </a:moveTo>
                <a:cubicBezTo>
                  <a:pt x="42644" y="450973"/>
                  <a:pt x="85288" y="-21607"/>
                  <a:pt x="100668" y="764"/>
                </a:cubicBezTo>
                <a:cubicBezTo>
                  <a:pt x="116048" y="23135"/>
                  <a:pt x="83890" y="915164"/>
                  <a:pt x="92279" y="1057777"/>
                </a:cubicBezTo>
                <a:cubicBezTo>
                  <a:pt x="100668" y="1200390"/>
                  <a:pt x="88085" y="887201"/>
                  <a:pt x="151002" y="856441"/>
                </a:cubicBezTo>
                <a:cubicBezTo>
                  <a:pt x="213920" y="825681"/>
                  <a:pt x="401274" y="896988"/>
                  <a:pt x="469784" y="873219"/>
                </a:cubicBezTo>
                <a:cubicBezTo>
                  <a:pt x="538294" y="849450"/>
                  <a:pt x="525711" y="743189"/>
                  <a:pt x="562063" y="713828"/>
                </a:cubicBezTo>
                <a:cubicBezTo>
                  <a:pt x="598415" y="684467"/>
                  <a:pt x="652944" y="674679"/>
                  <a:pt x="687898" y="697050"/>
                </a:cubicBezTo>
                <a:cubicBezTo>
                  <a:pt x="722852" y="719421"/>
                  <a:pt x="741029" y="821487"/>
                  <a:pt x="771788" y="848052"/>
                </a:cubicBezTo>
                <a:cubicBezTo>
                  <a:pt x="802548" y="874617"/>
                  <a:pt x="808140" y="832672"/>
                  <a:pt x="872455" y="8564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a:extLst>
              <a:ext uri="{FF2B5EF4-FFF2-40B4-BE49-F238E27FC236}">
                <a16:creationId xmlns:a16="http://schemas.microsoft.com/office/drawing/2014/main" id="{565E367D-7FE6-468C-8E22-A5D8FBB90998}"/>
              </a:ext>
            </a:extLst>
          </p:cNvPr>
          <p:cNvSpPr/>
          <p:nvPr/>
        </p:nvSpPr>
        <p:spPr>
          <a:xfrm>
            <a:off x="6037618" y="5825087"/>
            <a:ext cx="872455" cy="757504"/>
          </a:xfrm>
          <a:custGeom>
            <a:avLst/>
            <a:gdLst>
              <a:gd name="connsiteX0" fmla="*/ 0 w 872455"/>
              <a:gd name="connsiteY0" fmla="*/ 923553 h 1094803"/>
              <a:gd name="connsiteX1" fmla="*/ 100668 w 872455"/>
              <a:gd name="connsiteY1" fmla="*/ 764 h 1094803"/>
              <a:gd name="connsiteX2" fmla="*/ 92279 w 872455"/>
              <a:gd name="connsiteY2" fmla="*/ 1057777 h 1094803"/>
              <a:gd name="connsiteX3" fmla="*/ 151002 w 872455"/>
              <a:gd name="connsiteY3" fmla="*/ 856441 h 1094803"/>
              <a:gd name="connsiteX4" fmla="*/ 469784 w 872455"/>
              <a:gd name="connsiteY4" fmla="*/ 873219 h 1094803"/>
              <a:gd name="connsiteX5" fmla="*/ 562063 w 872455"/>
              <a:gd name="connsiteY5" fmla="*/ 713828 h 1094803"/>
              <a:gd name="connsiteX6" fmla="*/ 687898 w 872455"/>
              <a:gd name="connsiteY6" fmla="*/ 697050 h 1094803"/>
              <a:gd name="connsiteX7" fmla="*/ 771788 w 872455"/>
              <a:gd name="connsiteY7" fmla="*/ 848052 h 1094803"/>
              <a:gd name="connsiteX8" fmla="*/ 872455 w 872455"/>
              <a:gd name="connsiteY8" fmla="*/ 856441 h 10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55" h="1094803">
                <a:moveTo>
                  <a:pt x="0" y="923553"/>
                </a:moveTo>
                <a:cubicBezTo>
                  <a:pt x="42644" y="450973"/>
                  <a:pt x="85288" y="-21607"/>
                  <a:pt x="100668" y="764"/>
                </a:cubicBezTo>
                <a:cubicBezTo>
                  <a:pt x="116048" y="23135"/>
                  <a:pt x="83890" y="915164"/>
                  <a:pt x="92279" y="1057777"/>
                </a:cubicBezTo>
                <a:cubicBezTo>
                  <a:pt x="100668" y="1200390"/>
                  <a:pt x="88085" y="887201"/>
                  <a:pt x="151002" y="856441"/>
                </a:cubicBezTo>
                <a:cubicBezTo>
                  <a:pt x="213920" y="825681"/>
                  <a:pt x="401274" y="896988"/>
                  <a:pt x="469784" y="873219"/>
                </a:cubicBezTo>
                <a:cubicBezTo>
                  <a:pt x="538294" y="849450"/>
                  <a:pt x="525711" y="743189"/>
                  <a:pt x="562063" y="713828"/>
                </a:cubicBezTo>
                <a:cubicBezTo>
                  <a:pt x="598415" y="684467"/>
                  <a:pt x="652944" y="674679"/>
                  <a:pt x="687898" y="697050"/>
                </a:cubicBezTo>
                <a:cubicBezTo>
                  <a:pt x="722852" y="719421"/>
                  <a:pt x="741029" y="821487"/>
                  <a:pt x="771788" y="848052"/>
                </a:cubicBezTo>
                <a:cubicBezTo>
                  <a:pt x="802548" y="874617"/>
                  <a:pt x="808140" y="832672"/>
                  <a:pt x="872455" y="8564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3EF9A013-76C0-411F-84CE-14A7AC4C7C5F}"/>
              </a:ext>
            </a:extLst>
          </p:cNvPr>
          <p:cNvSpPr txBox="1"/>
          <p:nvPr/>
        </p:nvSpPr>
        <p:spPr>
          <a:xfrm>
            <a:off x="561067" y="2375271"/>
            <a:ext cx="836640" cy="369332"/>
          </a:xfrm>
          <a:prstGeom prst="rect">
            <a:avLst/>
          </a:prstGeom>
          <a:noFill/>
        </p:spPr>
        <p:txBody>
          <a:bodyPr wrap="square" rtlCol="0">
            <a:spAutoFit/>
          </a:bodyPr>
          <a:lstStyle/>
          <a:p>
            <a:r>
              <a:rPr lang="en-US" altLang="zh-CN" dirty="0"/>
              <a:t>II</a:t>
            </a:r>
            <a:r>
              <a:rPr lang="zh-CN" altLang="en-US" dirty="0"/>
              <a:t>导联</a:t>
            </a:r>
          </a:p>
        </p:txBody>
      </p:sp>
      <p:sp>
        <p:nvSpPr>
          <p:cNvPr id="44" name="文本框 43">
            <a:extLst>
              <a:ext uri="{FF2B5EF4-FFF2-40B4-BE49-F238E27FC236}">
                <a16:creationId xmlns:a16="http://schemas.microsoft.com/office/drawing/2014/main" id="{31FAB51D-73DD-41CF-9843-2A3970E84C40}"/>
              </a:ext>
            </a:extLst>
          </p:cNvPr>
          <p:cNvSpPr txBox="1"/>
          <p:nvPr/>
        </p:nvSpPr>
        <p:spPr>
          <a:xfrm>
            <a:off x="517235" y="3413113"/>
            <a:ext cx="836640" cy="369332"/>
          </a:xfrm>
          <a:prstGeom prst="rect">
            <a:avLst/>
          </a:prstGeom>
          <a:noFill/>
        </p:spPr>
        <p:txBody>
          <a:bodyPr wrap="square" rtlCol="0">
            <a:spAutoFit/>
          </a:bodyPr>
          <a:lstStyle/>
          <a:p>
            <a:r>
              <a:rPr lang="en-US" altLang="zh-CN" dirty="0"/>
              <a:t>III</a:t>
            </a:r>
            <a:r>
              <a:rPr lang="zh-CN" altLang="en-US" dirty="0"/>
              <a:t>导联</a:t>
            </a:r>
          </a:p>
        </p:txBody>
      </p:sp>
      <p:cxnSp>
        <p:nvCxnSpPr>
          <p:cNvPr id="46" name="直接箭头连接符 45">
            <a:extLst>
              <a:ext uri="{FF2B5EF4-FFF2-40B4-BE49-F238E27FC236}">
                <a16:creationId xmlns:a16="http://schemas.microsoft.com/office/drawing/2014/main" id="{799CC1A2-5500-43C8-9986-0A5064D56808}"/>
              </a:ext>
            </a:extLst>
          </p:cNvPr>
          <p:cNvCxnSpPr>
            <a:cxnSpLocks/>
          </p:cNvCxnSpPr>
          <p:nvPr/>
        </p:nvCxnSpPr>
        <p:spPr>
          <a:xfrm flipV="1">
            <a:off x="2347523" y="1991855"/>
            <a:ext cx="0" cy="64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04484591-BBE2-4C90-B132-A6060A01BCFC}"/>
              </a:ext>
            </a:extLst>
          </p:cNvPr>
          <p:cNvCxnSpPr>
            <a:cxnSpLocks/>
          </p:cNvCxnSpPr>
          <p:nvPr/>
        </p:nvCxnSpPr>
        <p:spPr>
          <a:xfrm flipV="1">
            <a:off x="2340103" y="1132467"/>
            <a:ext cx="7420" cy="429017"/>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18D9C6B2-E165-4C4A-B8F9-54CF3E1F94DB}"/>
              </a:ext>
            </a:extLst>
          </p:cNvPr>
          <p:cNvCxnSpPr>
            <a:cxnSpLocks/>
          </p:cNvCxnSpPr>
          <p:nvPr/>
        </p:nvCxnSpPr>
        <p:spPr>
          <a:xfrm flipV="1">
            <a:off x="2340103" y="3597779"/>
            <a:ext cx="0" cy="128605"/>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0A9D1968-D263-4116-AAEC-BC5C89D6F363}"/>
              </a:ext>
            </a:extLst>
          </p:cNvPr>
          <p:cNvSpPr txBox="1"/>
          <p:nvPr/>
        </p:nvSpPr>
        <p:spPr>
          <a:xfrm>
            <a:off x="561067" y="1337429"/>
            <a:ext cx="836640" cy="369332"/>
          </a:xfrm>
          <a:prstGeom prst="rect">
            <a:avLst/>
          </a:prstGeom>
          <a:noFill/>
        </p:spPr>
        <p:txBody>
          <a:bodyPr wrap="square" rtlCol="0">
            <a:spAutoFit/>
          </a:bodyPr>
          <a:lstStyle/>
          <a:p>
            <a:r>
              <a:rPr lang="en-US" altLang="zh-CN" dirty="0"/>
              <a:t>I</a:t>
            </a:r>
            <a:r>
              <a:rPr lang="zh-CN" altLang="en-US" dirty="0"/>
              <a:t>导联</a:t>
            </a:r>
          </a:p>
        </p:txBody>
      </p:sp>
      <p:cxnSp>
        <p:nvCxnSpPr>
          <p:cNvPr id="57" name="直接箭头连接符 56">
            <a:extLst>
              <a:ext uri="{FF2B5EF4-FFF2-40B4-BE49-F238E27FC236}">
                <a16:creationId xmlns:a16="http://schemas.microsoft.com/office/drawing/2014/main" id="{2F35E7E3-D48A-4D72-A9E1-E4065788ADF9}"/>
              </a:ext>
            </a:extLst>
          </p:cNvPr>
          <p:cNvCxnSpPr/>
          <p:nvPr/>
        </p:nvCxnSpPr>
        <p:spPr>
          <a:xfrm>
            <a:off x="1412045" y="6583631"/>
            <a:ext cx="30201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54872058-AE4B-462F-9F80-FB55550F9FF0}"/>
              </a:ext>
            </a:extLst>
          </p:cNvPr>
          <p:cNvCxnSpPr>
            <a:cxnSpLocks/>
          </p:cNvCxnSpPr>
          <p:nvPr/>
        </p:nvCxnSpPr>
        <p:spPr>
          <a:xfrm flipH="1" flipV="1">
            <a:off x="1371821" y="979179"/>
            <a:ext cx="40224" cy="56044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任意多边形: 形状 58">
            <a:extLst>
              <a:ext uri="{FF2B5EF4-FFF2-40B4-BE49-F238E27FC236}">
                <a16:creationId xmlns:a16="http://schemas.microsoft.com/office/drawing/2014/main" id="{BF9BC3DD-38EF-4EED-AA46-A244998348B5}"/>
              </a:ext>
            </a:extLst>
          </p:cNvPr>
          <p:cNvSpPr/>
          <p:nvPr/>
        </p:nvSpPr>
        <p:spPr>
          <a:xfrm>
            <a:off x="1907065" y="1126757"/>
            <a:ext cx="947956" cy="534533"/>
          </a:xfrm>
          <a:custGeom>
            <a:avLst/>
            <a:gdLst>
              <a:gd name="connsiteX0" fmla="*/ 0 w 947956"/>
              <a:gd name="connsiteY0" fmla="*/ 394654 h 534533"/>
              <a:gd name="connsiteX1" fmla="*/ 58723 w 947956"/>
              <a:gd name="connsiteY1" fmla="*/ 302375 h 534533"/>
              <a:gd name="connsiteX2" fmla="*/ 109057 w 947956"/>
              <a:gd name="connsiteY2" fmla="*/ 394654 h 534533"/>
              <a:gd name="connsiteX3" fmla="*/ 335560 w 947956"/>
              <a:gd name="connsiteY3" fmla="*/ 394654 h 534533"/>
              <a:gd name="connsiteX4" fmla="*/ 385894 w 947956"/>
              <a:gd name="connsiteY4" fmla="*/ 436599 h 534533"/>
              <a:gd name="connsiteX5" fmla="*/ 453006 w 947956"/>
              <a:gd name="connsiteY5" fmla="*/ 371 h 534533"/>
              <a:gd name="connsiteX6" fmla="*/ 486562 w 947956"/>
              <a:gd name="connsiteY6" fmla="*/ 520489 h 534533"/>
              <a:gd name="connsiteX7" fmla="*/ 520118 w 947956"/>
              <a:gd name="connsiteY7" fmla="*/ 386265 h 534533"/>
              <a:gd name="connsiteX8" fmla="*/ 604008 w 947956"/>
              <a:gd name="connsiteY8" fmla="*/ 386265 h 534533"/>
              <a:gd name="connsiteX9" fmla="*/ 679509 w 947956"/>
              <a:gd name="connsiteY9" fmla="*/ 335931 h 534533"/>
              <a:gd name="connsiteX10" fmla="*/ 771787 w 947956"/>
              <a:gd name="connsiteY10" fmla="*/ 377876 h 534533"/>
              <a:gd name="connsiteX11" fmla="*/ 947956 w 947956"/>
              <a:gd name="connsiteY11" fmla="*/ 377876 h 53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7956" h="534533">
                <a:moveTo>
                  <a:pt x="0" y="394654"/>
                </a:moveTo>
                <a:cubicBezTo>
                  <a:pt x="20273" y="348514"/>
                  <a:pt x="40547" y="302375"/>
                  <a:pt x="58723" y="302375"/>
                </a:cubicBezTo>
                <a:cubicBezTo>
                  <a:pt x="76899" y="302375"/>
                  <a:pt x="62918" y="379274"/>
                  <a:pt x="109057" y="394654"/>
                </a:cubicBezTo>
                <a:cubicBezTo>
                  <a:pt x="155196" y="410034"/>
                  <a:pt x="289421" y="387663"/>
                  <a:pt x="335560" y="394654"/>
                </a:cubicBezTo>
                <a:cubicBezTo>
                  <a:pt x="381699" y="401645"/>
                  <a:pt x="366320" y="502313"/>
                  <a:pt x="385894" y="436599"/>
                </a:cubicBezTo>
                <a:cubicBezTo>
                  <a:pt x="405468" y="370885"/>
                  <a:pt x="436228" y="-13611"/>
                  <a:pt x="453006" y="371"/>
                </a:cubicBezTo>
                <a:cubicBezTo>
                  <a:pt x="469784" y="14353"/>
                  <a:pt x="475377" y="456173"/>
                  <a:pt x="486562" y="520489"/>
                </a:cubicBezTo>
                <a:cubicBezTo>
                  <a:pt x="497747" y="584805"/>
                  <a:pt x="500544" y="408636"/>
                  <a:pt x="520118" y="386265"/>
                </a:cubicBezTo>
                <a:cubicBezTo>
                  <a:pt x="539692" y="363894"/>
                  <a:pt x="577443" y="394654"/>
                  <a:pt x="604008" y="386265"/>
                </a:cubicBezTo>
                <a:cubicBezTo>
                  <a:pt x="630573" y="377876"/>
                  <a:pt x="651546" y="337329"/>
                  <a:pt x="679509" y="335931"/>
                </a:cubicBezTo>
                <a:cubicBezTo>
                  <a:pt x="707472" y="334533"/>
                  <a:pt x="727046" y="370885"/>
                  <a:pt x="771787" y="377876"/>
                </a:cubicBezTo>
                <a:cubicBezTo>
                  <a:pt x="816528" y="384867"/>
                  <a:pt x="882242" y="381371"/>
                  <a:pt x="947956" y="377876"/>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D3A896D8-37C0-4F9D-8FC4-97F55A572E67}"/>
              </a:ext>
            </a:extLst>
          </p:cNvPr>
          <p:cNvSpPr/>
          <p:nvPr/>
        </p:nvSpPr>
        <p:spPr>
          <a:xfrm>
            <a:off x="1907065" y="1991855"/>
            <a:ext cx="1047710" cy="784712"/>
          </a:xfrm>
          <a:custGeom>
            <a:avLst/>
            <a:gdLst>
              <a:gd name="connsiteX0" fmla="*/ 0 w 1149292"/>
              <a:gd name="connsiteY0" fmla="*/ 638071 h 784712"/>
              <a:gd name="connsiteX1" fmla="*/ 50334 w 1149292"/>
              <a:gd name="connsiteY1" fmla="*/ 520625 h 784712"/>
              <a:gd name="connsiteX2" fmla="*/ 151002 w 1149292"/>
              <a:gd name="connsiteY2" fmla="*/ 629682 h 784712"/>
              <a:gd name="connsiteX3" fmla="*/ 343949 w 1149292"/>
              <a:gd name="connsiteY3" fmla="*/ 638071 h 784712"/>
              <a:gd name="connsiteX4" fmla="*/ 494951 w 1149292"/>
              <a:gd name="connsiteY4" fmla="*/ 507 h 784712"/>
              <a:gd name="connsiteX5" fmla="*/ 562063 w 1149292"/>
              <a:gd name="connsiteY5" fmla="*/ 755516 h 784712"/>
              <a:gd name="connsiteX6" fmla="*/ 629175 w 1149292"/>
              <a:gd name="connsiteY6" fmla="*/ 629682 h 784712"/>
              <a:gd name="connsiteX7" fmla="*/ 755009 w 1149292"/>
              <a:gd name="connsiteY7" fmla="*/ 629682 h 784712"/>
              <a:gd name="connsiteX8" fmla="*/ 872455 w 1149292"/>
              <a:gd name="connsiteY8" fmla="*/ 512236 h 784712"/>
              <a:gd name="connsiteX9" fmla="*/ 973123 w 1149292"/>
              <a:gd name="connsiteY9" fmla="*/ 612904 h 784712"/>
              <a:gd name="connsiteX10" fmla="*/ 1098958 w 1149292"/>
              <a:gd name="connsiteY10" fmla="*/ 621293 h 784712"/>
              <a:gd name="connsiteX11" fmla="*/ 1149292 w 1149292"/>
              <a:gd name="connsiteY11" fmla="*/ 671627 h 78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292" h="784712">
                <a:moveTo>
                  <a:pt x="0" y="638071"/>
                </a:moveTo>
                <a:cubicBezTo>
                  <a:pt x="12583" y="580047"/>
                  <a:pt x="25167" y="522023"/>
                  <a:pt x="50334" y="520625"/>
                </a:cubicBezTo>
                <a:cubicBezTo>
                  <a:pt x="75501" y="519227"/>
                  <a:pt x="102066" y="610108"/>
                  <a:pt x="151002" y="629682"/>
                </a:cubicBezTo>
                <a:cubicBezTo>
                  <a:pt x="199938" y="649256"/>
                  <a:pt x="286624" y="742933"/>
                  <a:pt x="343949" y="638071"/>
                </a:cubicBezTo>
                <a:cubicBezTo>
                  <a:pt x="401274" y="533209"/>
                  <a:pt x="458599" y="-19067"/>
                  <a:pt x="494951" y="507"/>
                </a:cubicBezTo>
                <a:cubicBezTo>
                  <a:pt x="531303" y="20081"/>
                  <a:pt x="539692" y="650654"/>
                  <a:pt x="562063" y="755516"/>
                </a:cubicBezTo>
                <a:cubicBezTo>
                  <a:pt x="584434" y="860378"/>
                  <a:pt x="597017" y="650654"/>
                  <a:pt x="629175" y="629682"/>
                </a:cubicBezTo>
                <a:cubicBezTo>
                  <a:pt x="661333" y="608710"/>
                  <a:pt x="714462" y="649256"/>
                  <a:pt x="755009" y="629682"/>
                </a:cubicBezTo>
                <a:cubicBezTo>
                  <a:pt x="795556" y="610108"/>
                  <a:pt x="836103" y="515032"/>
                  <a:pt x="872455" y="512236"/>
                </a:cubicBezTo>
                <a:cubicBezTo>
                  <a:pt x="908807" y="509440"/>
                  <a:pt x="935373" y="594728"/>
                  <a:pt x="973123" y="612904"/>
                </a:cubicBezTo>
                <a:cubicBezTo>
                  <a:pt x="1010874" y="631080"/>
                  <a:pt x="1069597" y="611506"/>
                  <a:pt x="1098958" y="621293"/>
                </a:cubicBezTo>
                <a:cubicBezTo>
                  <a:pt x="1128319" y="631080"/>
                  <a:pt x="1100356" y="666034"/>
                  <a:pt x="1149292" y="6716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任意多边形: 形状 60">
            <a:extLst>
              <a:ext uri="{FF2B5EF4-FFF2-40B4-BE49-F238E27FC236}">
                <a16:creationId xmlns:a16="http://schemas.microsoft.com/office/drawing/2014/main" id="{1FB1FE5D-D16D-49F0-87FB-F2687D21262A}"/>
              </a:ext>
            </a:extLst>
          </p:cNvPr>
          <p:cNvSpPr/>
          <p:nvPr/>
        </p:nvSpPr>
        <p:spPr>
          <a:xfrm>
            <a:off x="1839953" y="3597779"/>
            <a:ext cx="1082180" cy="144870"/>
          </a:xfrm>
          <a:custGeom>
            <a:avLst/>
            <a:gdLst>
              <a:gd name="connsiteX0" fmla="*/ 0 w 1082180"/>
              <a:gd name="connsiteY0" fmla="*/ 109297 h 144870"/>
              <a:gd name="connsiteX1" fmla="*/ 92279 w 1082180"/>
              <a:gd name="connsiteY1" fmla="*/ 109297 h 144870"/>
              <a:gd name="connsiteX2" fmla="*/ 117446 w 1082180"/>
              <a:gd name="connsiteY2" fmla="*/ 126075 h 144870"/>
              <a:gd name="connsiteX3" fmla="*/ 461395 w 1082180"/>
              <a:gd name="connsiteY3" fmla="*/ 109297 h 144870"/>
              <a:gd name="connsiteX4" fmla="*/ 503340 w 1082180"/>
              <a:gd name="connsiteY4" fmla="*/ 240 h 144870"/>
              <a:gd name="connsiteX5" fmla="*/ 520118 w 1082180"/>
              <a:gd name="connsiteY5" fmla="*/ 142853 h 144870"/>
              <a:gd name="connsiteX6" fmla="*/ 553674 w 1082180"/>
              <a:gd name="connsiteY6" fmla="*/ 84130 h 144870"/>
              <a:gd name="connsiteX7" fmla="*/ 620786 w 1082180"/>
              <a:gd name="connsiteY7" fmla="*/ 84130 h 144870"/>
              <a:gd name="connsiteX8" fmla="*/ 763398 w 1082180"/>
              <a:gd name="connsiteY8" fmla="*/ 58963 h 144870"/>
              <a:gd name="connsiteX9" fmla="*/ 822121 w 1082180"/>
              <a:gd name="connsiteY9" fmla="*/ 75741 h 144870"/>
              <a:gd name="connsiteX10" fmla="*/ 1082180 w 1082180"/>
              <a:gd name="connsiteY10" fmla="*/ 75741 h 1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180" h="144870">
                <a:moveTo>
                  <a:pt x="0" y="109297"/>
                </a:moveTo>
                <a:cubicBezTo>
                  <a:pt x="36352" y="107899"/>
                  <a:pt x="72705" y="106501"/>
                  <a:pt x="92279" y="109297"/>
                </a:cubicBezTo>
                <a:cubicBezTo>
                  <a:pt x="111853" y="112093"/>
                  <a:pt x="55927" y="126075"/>
                  <a:pt x="117446" y="126075"/>
                </a:cubicBezTo>
                <a:cubicBezTo>
                  <a:pt x="178965" y="126075"/>
                  <a:pt x="397079" y="130270"/>
                  <a:pt x="461395" y="109297"/>
                </a:cubicBezTo>
                <a:cubicBezTo>
                  <a:pt x="525711" y="88324"/>
                  <a:pt x="493553" y="-5353"/>
                  <a:pt x="503340" y="240"/>
                </a:cubicBezTo>
                <a:cubicBezTo>
                  <a:pt x="513127" y="5833"/>
                  <a:pt x="511729" y="128871"/>
                  <a:pt x="520118" y="142853"/>
                </a:cubicBezTo>
                <a:cubicBezTo>
                  <a:pt x="528507" y="156835"/>
                  <a:pt x="536896" y="93917"/>
                  <a:pt x="553674" y="84130"/>
                </a:cubicBezTo>
                <a:cubicBezTo>
                  <a:pt x="570452" y="74343"/>
                  <a:pt x="585832" y="88324"/>
                  <a:pt x="620786" y="84130"/>
                </a:cubicBezTo>
                <a:cubicBezTo>
                  <a:pt x="655740" y="79936"/>
                  <a:pt x="729842" y="60361"/>
                  <a:pt x="763398" y="58963"/>
                </a:cubicBezTo>
                <a:cubicBezTo>
                  <a:pt x="796954" y="57565"/>
                  <a:pt x="768991" y="72945"/>
                  <a:pt x="822121" y="75741"/>
                </a:cubicBezTo>
                <a:cubicBezTo>
                  <a:pt x="875251" y="78537"/>
                  <a:pt x="1010874" y="84130"/>
                  <a:pt x="1082180" y="75741"/>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771DFAF9-B7BF-4200-8042-D86200816ECB}"/>
              </a:ext>
            </a:extLst>
          </p:cNvPr>
          <p:cNvSpPr txBox="1"/>
          <p:nvPr/>
        </p:nvSpPr>
        <p:spPr>
          <a:xfrm>
            <a:off x="575405" y="4450955"/>
            <a:ext cx="836640" cy="369332"/>
          </a:xfrm>
          <a:prstGeom prst="rect">
            <a:avLst/>
          </a:prstGeom>
          <a:noFill/>
        </p:spPr>
        <p:txBody>
          <a:bodyPr wrap="square" rtlCol="0">
            <a:spAutoFit/>
          </a:bodyPr>
          <a:lstStyle/>
          <a:p>
            <a:r>
              <a:rPr lang="en-US" altLang="zh-CN" dirty="0"/>
              <a:t>aVR</a:t>
            </a:r>
            <a:endParaRPr lang="zh-CN" altLang="en-US" dirty="0"/>
          </a:p>
        </p:txBody>
      </p:sp>
      <p:sp>
        <p:nvSpPr>
          <p:cNvPr id="63" name="文本框 62">
            <a:extLst>
              <a:ext uri="{FF2B5EF4-FFF2-40B4-BE49-F238E27FC236}">
                <a16:creationId xmlns:a16="http://schemas.microsoft.com/office/drawing/2014/main" id="{98BF8B64-B087-49D7-A2CE-8E712B29961E}"/>
              </a:ext>
            </a:extLst>
          </p:cNvPr>
          <p:cNvSpPr txBox="1"/>
          <p:nvPr/>
        </p:nvSpPr>
        <p:spPr>
          <a:xfrm>
            <a:off x="561067" y="5332627"/>
            <a:ext cx="836640" cy="369332"/>
          </a:xfrm>
          <a:prstGeom prst="rect">
            <a:avLst/>
          </a:prstGeom>
          <a:noFill/>
        </p:spPr>
        <p:txBody>
          <a:bodyPr wrap="square" rtlCol="0">
            <a:spAutoFit/>
          </a:bodyPr>
          <a:lstStyle/>
          <a:p>
            <a:r>
              <a:rPr lang="en-US" altLang="zh-CN" dirty="0"/>
              <a:t>aVL</a:t>
            </a:r>
            <a:endParaRPr lang="zh-CN" altLang="en-US" dirty="0"/>
          </a:p>
        </p:txBody>
      </p:sp>
      <p:sp>
        <p:nvSpPr>
          <p:cNvPr id="64" name="文本框 63">
            <a:extLst>
              <a:ext uri="{FF2B5EF4-FFF2-40B4-BE49-F238E27FC236}">
                <a16:creationId xmlns:a16="http://schemas.microsoft.com/office/drawing/2014/main" id="{5B87FCCD-A6AF-42A8-BA96-CE26B17EE1B1}"/>
              </a:ext>
            </a:extLst>
          </p:cNvPr>
          <p:cNvSpPr txBox="1"/>
          <p:nvPr/>
        </p:nvSpPr>
        <p:spPr>
          <a:xfrm>
            <a:off x="575405" y="6219921"/>
            <a:ext cx="836640" cy="369332"/>
          </a:xfrm>
          <a:prstGeom prst="rect">
            <a:avLst/>
          </a:prstGeom>
          <a:noFill/>
        </p:spPr>
        <p:txBody>
          <a:bodyPr wrap="square" rtlCol="0">
            <a:spAutoFit/>
          </a:bodyPr>
          <a:lstStyle/>
          <a:p>
            <a:r>
              <a:rPr lang="en-US" altLang="zh-CN" dirty="0"/>
              <a:t>aVF</a:t>
            </a:r>
            <a:endParaRPr lang="zh-CN" altLang="en-US" dirty="0"/>
          </a:p>
        </p:txBody>
      </p:sp>
      <p:sp>
        <p:nvSpPr>
          <p:cNvPr id="65" name="任意多边形: 形状 64">
            <a:extLst>
              <a:ext uri="{FF2B5EF4-FFF2-40B4-BE49-F238E27FC236}">
                <a16:creationId xmlns:a16="http://schemas.microsoft.com/office/drawing/2014/main" id="{7ABF7C65-7E21-4C42-B652-DA344AB8CDAD}"/>
              </a:ext>
            </a:extLst>
          </p:cNvPr>
          <p:cNvSpPr/>
          <p:nvPr/>
        </p:nvSpPr>
        <p:spPr>
          <a:xfrm>
            <a:off x="1939283" y="4656564"/>
            <a:ext cx="1107346" cy="591900"/>
          </a:xfrm>
          <a:custGeom>
            <a:avLst/>
            <a:gdLst>
              <a:gd name="connsiteX0" fmla="*/ 0 w 1107346"/>
              <a:gd name="connsiteY0" fmla="*/ 71753 h 591900"/>
              <a:gd name="connsiteX1" fmla="*/ 75500 w 1107346"/>
              <a:gd name="connsiteY1" fmla="*/ 147254 h 591900"/>
              <a:gd name="connsiteX2" fmla="*/ 134223 w 1107346"/>
              <a:gd name="connsiteY2" fmla="*/ 63364 h 591900"/>
              <a:gd name="connsiteX3" fmla="*/ 318781 w 1107346"/>
              <a:gd name="connsiteY3" fmla="*/ 71753 h 591900"/>
              <a:gd name="connsiteX4" fmla="*/ 419449 w 1107346"/>
              <a:gd name="connsiteY4" fmla="*/ 591870 h 591900"/>
              <a:gd name="connsiteX5" fmla="*/ 461394 w 1107346"/>
              <a:gd name="connsiteY5" fmla="*/ 46586 h 591900"/>
              <a:gd name="connsiteX6" fmla="*/ 687897 w 1107346"/>
              <a:gd name="connsiteY6" fmla="*/ 46586 h 591900"/>
              <a:gd name="connsiteX7" fmla="*/ 755009 w 1107346"/>
              <a:gd name="connsiteY7" fmla="*/ 197588 h 591900"/>
              <a:gd name="connsiteX8" fmla="*/ 906011 w 1107346"/>
              <a:gd name="connsiteY8" fmla="*/ 54975 h 591900"/>
              <a:gd name="connsiteX9" fmla="*/ 1107346 w 1107346"/>
              <a:gd name="connsiteY9" fmla="*/ 54975 h 59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7346" h="591900">
                <a:moveTo>
                  <a:pt x="0" y="71753"/>
                </a:moveTo>
                <a:cubicBezTo>
                  <a:pt x="26565" y="110202"/>
                  <a:pt x="53130" y="148652"/>
                  <a:pt x="75500" y="147254"/>
                </a:cubicBezTo>
                <a:cubicBezTo>
                  <a:pt x="97870" y="145856"/>
                  <a:pt x="93676" y="75947"/>
                  <a:pt x="134223" y="63364"/>
                </a:cubicBezTo>
                <a:cubicBezTo>
                  <a:pt x="174770" y="50781"/>
                  <a:pt x="271243" y="-16331"/>
                  <a:pt x="318781" y="71753"/>
                </a:cubicBezTo>
                <a:cubicBezTo>
                  <a:pt x="366319" y="159837"/>
                  <a:pt x="395680" y="596065"/>
                  <a:pt x="419449" y="591870"/>
                </a:cubicBezTo>
                <a:cubicBezTo>
                  <a:pt x="443218" y="587676"/>
                  <a:pt x="416653" y="137467"/>
                  <a:pt x="461394" y="46586"/>
                </a:cubicBezTo>
                <a:cubicBezTo>
                  <a:pt x="506135" y="-44295"/>
                  <a:pt x="638961" y="21419"/>
                  <a:pt x="687897" y="46586"/>
                </a:cubicBezTo>
                <a:cubicBezTo>
                  <a:pt x="736833" y="71753"/>
                  <a:pt x="718657" y="196190"/>
                  <a:pt x="755009" y="197588"/>
                </a:cubicBezTo>
                <a:cubicBezTo>
                  <a:pt x="791361" y="198986"/>
                  <a:pt x="847288" y="78744"/>
                  <a:pt x="906011" y="54975"/>
                </a:cubicBezTo>
                <a:cubicBezTo>
                  <a:pt x="964734" y="31206"/>
                  <a:pt x="1036040" y="43090"/>
                  <a:pt x="1107346" y="5497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68" name="直接箭头连接符 67">
            <a:extLst>
              <a:ext uri="{FF2B5EF4-FFF2-40B4-BE49-F238E27FC236}">
                <a16:creationId xmlns:a16="http://schemas.microsoft.com/office/drawing/2014/main" id="{7529156E-BABB-4DFD-8491-6D8E92062FB8}"/>
              </a:ext>
            </a:extLst>
          </p:cNvPr>
          <p:cNvCxnSpPr>
            <a:cxnSpLocks/>
          </p:cNvCxnSpPr>
          <p:nvPr/>
        </p:nvCxnSpPr>
        <p:spPr>
          <a:xfrm>
            <a:off x="2328184" y="4656564"/>
            <a:ext cx="0" cy="5659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FDC78B1D-AF7D-47C4-AC7C-DABF7B9F51B1}"/>
              </a:ext>
            </a:extLst>
          </p:cNvPr>
          <p:cNvCxnSpPr>
            <a:cxnSpLocks/>
          </p:cNvCxnSpPr>
          <p:nvPr/>
        </p:nvCxnSpPr>
        <p:spPr>
          <a:xfrm flipV="1">
            <a:off x="2383453" y="5505993"/>
            <a:ext cx="0" cy="128605"/>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任意多边形: 形状 69">
            <a:extLst>
              <a:ext uri="{FF2B5EF4-FFF2-40B4-BE49-F238E27FC236}">
                <a16:creationId xmlns:a16="http://schemas.microsoft.com/office/drawing/2014/main" id="{39E3ED93-59DA-4949-8BC5-C50FE7399A1F}"/>
              </a:ext>
            </a:extLst>
          </p:cNvPr>
          <p:cNvSpPr/>
          <p:nvPr/>
        </p:nvSpPr>
        <p:spPr>
          <a:xfrm>
            <a:off x="1883303" y="5505993"/>
            <a:ext cx="1082180" cy="144870"/>
          </a:xfrm>
          <a:custGeom>
            <a:avLst/>
            <a:gdLst>
              <a:gd name="connsiteX0" fmla="*/ 0 w 1082180"/>
              <a:gd name="connsiteY0" fmla="*/ 109297 h 144870"/>
              <a:gd name="connsiteX1" fmla="*/ 92279 w 1082180"/>
              <a:gd name="connsiteY1" fmla="*/ 109297 h 144870"/>
              <a:gd name="connsiteX2" fmla="*/ 117446 w 1082180"/>
              <a:gd name="connsiteY2" fmla="*/ 126075 h 144870"/>
              <a:gd name="connsiteX3" fmla="*/ 461395 w 1082180"/>
              <a:gd name="connsiteY3" fmla="*/ 109297 h 144870"/>
              <a:gd name="connsiteX4" fmla="*/ 503340 w 1082180"/>
              <a:gd name="connsiteY4" fmla="*/ 240 h 144870"/>
              <a:gd name="connsiteX5" fmla="*/ 520118 w 1082180"/>
              <a:gd name="connsiteY5" fmla="*/ 142853 h 144870"/>
              <a:gd name="connsiteX6" fmla="*/ 553674 w 1082180"/>
              <a:gd name="connsiteY6" fmla="*/ 84130 h 144870"/>
              <a:gd name="connsiteX7" fmla="*/ 620786 w 1082180"/>
              <a:gd name="connsiteY7" fmla="*/ 84130 h 144870"/>
              <a:gd name="connsiteX8" fmla="*/ 763398 w 1082180"/>
              <a:gd name="connsiteY8" fmla="*/ 58963 h 144870"/>
              <a:gd name="connsiteX9" fmla="*/ 822121 w 1082180"/>
              <a:gd name="connsiteY9" fmla="*/ 75741 h 144870"/>
              <a:gd name="connsiteX10" fmla="*/ 1082180 w 1082180"/>
              <a:gd name="connsiteY10" fmla="*/ 75741 h 1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180" h="144870">
                <a:moveTo>
                  <a:pt x="0" y="109297"/>
                </a:moveTo>
                <a:cubicBezTo>
                  <a:pt x="36352" y="107899"/>
                  <a:pt x="72705" y="106501"/>
                  <a:pt x="92279" y="109297"/>
                </a:cubicBezTo>
                <a:cubicBezTo>
                  <a:pt x="111853" y="112093"/>
                  <a:pt x="55927" y="126075"/>
                  <a:pt x="117446" y="126075"/>
                </a:cubicBezTo>
                <a:cubicBezTo>
                  <a:pt x="178965" y="126075"/>
                  <a:pt x="397079" y="130270"/>
                  <a:pt x="461395" y="109297"/>
                </a:cubicBezTo>
                <a:cubicBezTo>
                  <a:pt x="525711" y="88324"/>
                  <a:pt x="493553" y="-5353"/>
                  <a:pt x="503340" y="240"/>
                </a:cubicBezTo>
                <a:cubicBezTo>
                  <a:pt x="513127" y="5833"/>
                  <a:pt x="511729" y="128871"/>
                  <a:pt x="520118" y="142853"/>
                </a:cubicBezTo>
                <a:cubicBezTo>
                  <a:pt x="528507" y="156835"/>
                  <a:pt x="536896" y="93917"/>
                  <a:pt x="553674" y="84130"/>
                </a:cubicBezTo>
                <a:cubicBezTo>
                  <a:pt x="570452" y="74343"/>
                  <a:pt x="585832" y="88324"/>
                  <a:pt x="620786" y="84130"/>
                </a:cubicBezTo>
                <a:cubicBezTo>
                  <a:pt x="655740" y="79936"/>
                  <a:pt x="729842" y="60361"/>
                  <a:pt x="763398" y="58963"/>
                </a:cubicBezTo>
                <a:cubicBezTo>
                  <a:pt x="796954" y="57565"/>
                  <a:pt x="768991" y="72945"/>
                  <a:pt x="822121" y="75741"/>
                </a:cubicBezTo>
                <a:cubicBezTo>
                  <a:pt x="875251" y="78537"/>
                  <a:pt x="1010874" y="84130"/>
                  <a:pt x="1082180" y="75741"/>
                </a:cubicBezTo>
              </a:path>
            </a:pathLst>
          </a:cu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8932481B-05D7-4826-ABF6-487322919FD8}"/>
              </a:ext>
            </a:extLst>
          </p:cNvPr>
          <p:cNvSpPr/>
          <p:nvPr/>
        </p:nvSpPr>
        <p:spPr>
          <a:xfrm>
            <a:off x="1924158" y="6048749"/>
            <a:ext cx="1543575" cy="424495"/>
          </a:xfrm>
          <a:custGeom>
            <a:avLst/>
            <a:gdLst>
              <a:gd name="connsiteX0" fmla="*/ 0 w 1543575"/>
              <a:gd name="connsiteY0" fmla="*/ 336313 h 424495"/>
              <a:gd name="connsiteX1" fmla="*/ 67112 w 1543575"/>
              <a:gd name="connsiteY1" fmla="*/ 202089 h 424495"/>
              <a:gd name="connsiteX2" fmla="*/ 117446 w 1543575"/>
              <a:gd name="connsiteY2" fmla="*/ 319535 h 424495"/>
              <a:gd name="connsiteX3" fmla="*/ 134224 w 1543575"/>
              <a:gd name="connsiteY3" fmla="*/ 311146 h 424495"/>
              <a:gd name="connsiteX4" fmla="*/ 243281 w 1543575"/>
              <a:gd name="connsiteY4" fmla="*/ 319535 h 424495"/>
              <a:gd name="connsiteX5" fmla="*/ 318782 w 1543575"/>
              <a:gd name="connsiteY5" fmla="*/ 353091 h 424495"/>
              <a:gd name="connsiteX6" fmla="*/ 360727 w 1543575"/>
              <a:gd name="connsiteY6" fmla="*/ 311146 h 424495"/>
              <a:gd name="connsiteX7" fmla="*/ 436228 w 1543575"/>
              <a:gd name="connsiteY7" fmla="*/ 753 h 424495"/>
              <a:gd name="connsiteX8" fmla="*/ 453006 w 1543575"/>
              <a:gd name="connsiteY8" fmla="*/ 411814 h 424495"/>
              <a:gd name="connsiteX9" fmla="*/ 486562 w 1543575"/>
              <a:gd name="connsiteY9" fmla="*/ 319535 h 424495"/>
              <a:gd name="connsiteX10" fmla="*/ 604008 w 1543575"/>
              <a:gd name="connsiteY10" fmla="*/ 319535 h 424495"/>
              <a:gd name="connsiteX11" fmla="*/ 738232 w 1543575"/>
              <a:gd name="connsiteY11" fmla="*/ 244034 h 424495"/>
              <a:gd name="connsiteX12" fmla="*/ 830511 w 1543575"/>
              <a:gd name="connsiteY12" fmla="*/ 311146 h 424495"/>
              <a:gd name="connsiteX13" fmla="*/ 1023457 w 1543575"/>
              <a:gd name="connsiteY13" fmla="*/ 294368 h 424495"/>
              <a:gd name="connsiteX14" fmla="*/ 1543575 w 1543575"/>
              <a:gd name="connsiteY14" fmla="*/ 294368 h 42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3575" h="424495">
                <a:moveTo>
                  <a:pt x="0" y="336313"/>
                </a:moveTo>
                <a:cubicBezTo>
                  <a:pt x="23769" y="270599"/>
                  <a:pt x="47538" y="204885"/>
                  <a:pt x="67112" y="202089"/>
                </a:cubicBezTo>
                <a:cubicBezTo>
                  <a:pt x="86686" y="199293"/>
                  <a:pt x="106261" y="301359"/>
                  <a:pt x="117446" y="319535"/>
                </a:cubicBezTo>
                <a:cubicBezTo>
                  <a:pt x="128631" y="337711"/>
                  <a:pt x="113252" y="311146"/>
                  <a:pt x="134224" y="311146"/>
                </a:cubicBezTo>
                <a:cubicBezTo>
                  <a:pt x="155196" y="311146"/>
                  <a:pt x="212521" y="312544"/>
                  <a:pt x="243281" y="319535"/>
                </a:cubicBezTo>
                <a:cubicBezTo>
                  <a:pt x="274041" y="326526"/>
                  <a:pt x="299208" y="354489"/>
                  <a:pt x="318782" y="353091"/>
                </a:cubicBezTo>
                <a:cubicBezTo>
                  <a:pt x="338356" y="351693"/>
                  <a:pt x="341153" y="369869"/>
                  <a:pt x="360727" y="311146"/>
                </a:cubicBezTo>
                <a:cubicBezTo>
                  <a:pt x="380301" y="252423"/>
                  <a:pt x="420848" y="-16025"/>
                  <a:pt x="436228" y="753"/>
                </a:cubicBezTo>
                <a:cubicBezTo>
                  <a:pt x="451608" y="17531"/>
                  <a:pt x="444617" y="358684"/>
                  <a:pt x="453006" y="411814"/>
                </a:cubicBezTo>
                <a:cubicBezTo>
                  <a:pt x="461395" y="464944"/>
                  <a:pt x="461395" y="334915"/>
                  <a:pt x="486562" y="319535"/>
                </a:cubicBezTo>
                <a:cubicBezTo>
                  <a:pt x="511729" y="304155"/>
                  <a:pt x="562063" y="332118"/>
                  <a:pt x="604008" y="319535"/>
                </a:cubicBezTo>
                <a:cubicBezTo>
                  <a:pt x="645953" y="306952"/>
                  <a:pt x="700482" y="245432"/>
                  <a:pt x="738232" y="244034"/>
                </a:cubicBezTo>
                <a:cubicBezTo>
                  <a:pt x="775982" y="242636"/>
                  <a:pt x="782974" y="302757"/>
                  <a:pt x="830511" y="311146"/>
                </a:cubicBezTo>
                <a:cubicBezTo>
                  <a:pt x="878048" y="319535"/>
                  <a:pt x="904613" y="297164"/>
                  <a:pt x="1023457" y="294368"/>
                </a:cubicBezTo>
                <a:cubicBezTo>
                  <a:pt x="1142301" y="291572"/>
                  <a:pt x="1416342" y="301359"/>
                  <a:pt x="1543575" y="294368"/>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箭头连接符 71">
            <a:extLst>
              <a:ext uri="{FF2B5EF4-FFF2-40B4-BE49-F238E27FC236}">
                <a16:creationId xmlns:a16="http://schemas.microsoft.com/office/drawing/2014/main" id="{234B5515-B899-469E-9373-637D4A654872}"/>
              </a:ext>
            </a:extLst>
          </p:cNvPr>
          <p:cNvCxnSpPr>
            <a:cxnSpLocks/>
          </p:cNvCxnSpPr>
          <p:nvPr/>
        </p:nvCxnSpPr>
        <p:spPr>
          <a:xfrm flipV="1">
            <a:off x="2339788" y="6052129"/>
            <a:ext cx="0" cy="42111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6ABCAC65-4808-4769-B3E4-C1FCBD1E1349}"/>
              </a:ext>
            </a:extLst>
          </p:cNvPr>
          <p:cNvCxnSpPr>
            <a:cxnSpLocks/>
          </p:cNvCxnSpPr>
          <p:nvPr/>
        </p:nvCxnSpPr>
        <p:spPr>
          <a:xfrm flipV="1">
            <a:off x="1268679" y="1210581"/>
            <a:ext cx="7420" cy="429017"/>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504B32B1-9AC8-45B6-BCDC-2F976B831828}"/>
              </a:ext>
            </a:extLst>
          </p:cNvPr>
          <p:cNvCxnSpPr>
            <a:cxnSpLocks/>
          </p:cNvCxnSpPr>
          <p:nvPr/>
        </p:nvCxnSpPr>
        <p:spPr>
          <a:xfrm flipV="1">
            <a:off x="1276099" y="2034824"/>
            <a:ext cx="0" cy="64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DD43DC64-6D22-41E8-B3E5-6BF05A1082C3}"/>
              </a:ext>
            </a:extLst>
          </p:cNvPr>
          <p:cNvCxnSpPr>
            <a:cxnSpLocks/>
          </p:cNvCxnSpPr>
          <p:nvPr/>
        </p:nvCxnSpPr>
        <p:spPr>
          <a:xfrm flipV="1">
            <a:off x="1276099" y="3588595"/>
            <a:ext cx="0" cy="128605"/>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42D655CD-2FAC-4E58-99F3-709584952963}"/>
              </a:ext>
            </a:extLst>
          </p:cNvPr>
          <p:cNvCxnSpPr>
            <a:cxnSpLocks/>
          </p:cNvCxnSpPr>
          <p:nvPr/>
        </p:nvCxnSpPr>
        <p:spPr>
          <a:xfrm>
            <a:off x="1205457" y="4635621"/>
            <a:ext cx="0" cy="5659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00EE4E9E-7157-4CE6-B42A-4F7145DB95B1}"/>
              </a:ext>
            </a:extLst>
          </p:cNvPr>
          <p:cNvCxnSpPr>
            <a:cxnSpLocks/>
          </p:cNvCxnSpPr>
          <p:nvPr/>
        </p:nvCxnSpPr>
        <p:spPr>
          <a:xfrm flipV="1">
            <a:off x="1205457" y="5506356"/>
            <a:ext cx="0" cy="128605"/>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D79E7E50-CCB0-48FF-B214-0A3259BC8A00}"/>
              </a:ext>
            </a:extLst>
          </p:cNvPr>
          <p:cNvCxnSpPr>
            <a:cxnSpLocks/>
          </p:cNvCxnSpPr>
          <p:nvPr/>
        </p:nvCxnSpPr>
        <p:spPr>
          <a:xfrm flipV="1">
            <a:off x="1205457" y="6114997"/>
            <a:ext cx="0" cy="42111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任意多边形: 形状 10">
            <a:extLst>
              <a:ext uri="{FF2B5EF4-FFF2-40B4-BE49-F238E27FC236}">
                <a16:creationId xmlns:a16="http://schemas.microsoft.com/office/drawing/2014/main" id="{410792E2-5DAC-44C0-9A80-F61B2D2E745F}"/>
              </a:ext>
            </a:extLst>
          </p:cNvPr>
          <p:cNvSpPr/>
          <p:nvPr/>
        </p:nvSpPr>
        <p:spPr>
          <a:xfrm>
            <a:off x="5985229" y="2323783"/>
            <a:ext cx="1115735" cy="605999"/>
          </a:xfrm>
          <a:custGeom>
            <a:avLst/>
            <a:gdLst>
              <a:gd name="connsiteX0" fmla="*/ 0 w 1115735"/>
              <a:gd name="connsiteY0" fmla="*/ 315779 h 605999"/>
              <a:gd name="connsiteX1" fmla="*/ 134223 w 1115735"/>
              <a:gd name="connsiteY1" fmla="*/ 307390 h 605999"/>
              <a:gd name="connsiteX2" fmla="*/ 201335 w 1115735"/>
              <a:gd name="connsiteY2" fmla="*/ 5386 h 605999"/>
              <a:gd name="connsiteX3" fmla="*/ 218113 w 1115735"/>
              <a:gd name="connsiteY3" fmla="*/ 601005 h 605999"/>
              <a:gd name="connsiteX4" fmla="*/ 268447 w 1115735"/>
              <a:gd name="connsiteY4" fmla="*/ 290612 h 605999"/>
              <a:gd name="connsiteX5" fmla="*/ 511728 w 1115735"/>
              <a:gd name="connsiteY5" fmla="*/ 290612 h 605999"/>
              <a:gd name="connsiteX6" fmla="*/ 620785 w 1115735"/>
              <a:gd name="connsiteY6" fmla="*/ 206722 h 605999"/>
              <a:gd name="connsiteX7" fmla="*/ 738231 w 1115735"/>
              <a:gd name="connsiteY7" fmla="*/ 282223 h 605999"/>
              <a:gd name="connsiteX8" fmla="*/ 1115735 w 1115735"/>
              <a:gd name="connsiteY8" fmla="*/ 282223 h 60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5735" h="605999">
                <a:moveTo>
                  <a:pt x="0" y="315779"/>
                </a:moveTo>
                <a:cubicBezTo>
                  <a:pt x="50333" y="337450"/>
                  <a:pt x="100667" y="359122"/>
                  <a:pt x="134223" y="307390"/>
                </a:cubicBezTo>
                <a:cubicBezTo>
                  <a:pt x="167779" y="255658"/>
                  <a:pt x="187353" y="-43550"/>
                  <a:pt x="201335" y="5386"/>
                </a:cubicBezTo>
                <a:cubicBezTo>
                  <a:pt x="215317" y="54322"/>
                  <a:pt x="206928" y="553467"/>
                  <a:pt x="218113" y="601005"/>
                </a:cubicBezTo>
                <a:cubicBezTo>
                  <a:pt x="229298" y="648543"/>
                  <a:pt x="219511" y="342344"/>
                  <a:pt x="268447" y="290612"/>
                </a:cubicBezTo>
                <a:cubicBezTo>
                  <a:pt x="317383" y="238880"/>
                  <a:pt x="453005" y="304594"/>
                  <a:pt x="511728" y="290612"/>
                </a:cubicBezTo>
                <a:cubicBezTo>
                  <a:pt x="570451" y="276630"/>
                  <a:pt x="583035" y="208120"/>
                  <a:pt x="620785" y="206722"/>
                </a:cubicBezTo>
                <a:cubicBezTo>
                  <a:pt x="658535" y="205324"/>
                  <a:pt x="655739" y="269639"/>
                  <a:pt x="738231" y="282223"/>
                </a:cubicBezTo>
                <a:cubicBezTo>
                  <a:pt x="820723" y="294807"/>
                  <a:pt x="1050021" y="269640"/>
                  <a:pt x="1115735" y="28222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FF874D2D-1C8A-44FA-AC1A-B2AD076B7CEB}"/>
              </a:ext>
            </a:extLst>
          </p:cNvPr>
          <p:cNvSpPr/>
          <p:nvPr/>
        </p:nvSpPr>
        <p:spPr>
          <a:xfrm>
            <a:off x="5957150" y="3059980"/>
            <a:ext cx="1090569" cy="807654"/>
          </a:xfrm>
          <a:custGeom>
            <a:avLst/>
            <a:gdLst>
              <a:gd name="connsiteX0" fmla="*/ 0 w 1090569"/>
              <a:gd name="connsiteY0" fmla="*/ 547640 h 807654"/>
              <a:gd name="connsiteX1" fmla="*/ 109057 w 1090569"/>
              <a:gd name="connsiteY1" fmla="*/ 547640 h 807654"/>
              <a:gd name="connsiteX2" fmla="*/ 192947 w 1090569"/>
              <a:gd name="connsiteY2" fmla="*/ 2356 h 807654"/>
              <a:gd name="connsiteX3" fmla="*/ 234892 w 1090569"/>
              <a:gd name="connsiteY3" fmla="*/ 790921 h 807654"/>
              <a:gd name="connsiteX4" fmla="*/ 276837 w 1090569"/>
              <a:gd name="connsiteY4" fmla="*/ 539251 h 807654"/>
              <a:gd name="connsiteX5" fmla="*/ 578841 w 1090569"/>
              <a:gd name="connsiteY5" fmla="*/ 522473 h 807654"/>
              <a:gd name="connsiteX6" fmla="*/ 662731 w 1090569"/>
              <a:gd name="connsiteY6" fmla="*/ 405027 h 807654"/>
              <a:gd name="connsiteX7" fmla="*/ 780177 w 1090569"/>
              <a:gd name="connsiteY7" fmla="*/ 505695 h 807654"/>
              <a:gd name="connsiteX8" fmla="*/ 1090569 w 1090569"/>
              <a:gd name="connsiteY8" fmla="*/ 522473 h 80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569" h="807654">
                <a:moveTo>
                  <a:pt x="0" y="547640"/>
                </a:moveTo>
                <a:cubicBezTo>
                  <a:pt x="38449" y="593080"/>
                  <a:pt x="76899" y="638521"/>
                  <a:pt x="109057" y="547640"/>
                </a:cubicBezTo>
                <a:cubicBezTo>
                  <a:pt x="141215" y="456759"/>
                  <a:pt x="171975" y="-38191"/>
                  <a:pt x="192947" y="2356"/>
                </a:cubicBezTo>
                <a:cubicBezTo>
                  <a:pt x="213920" y="42903"/>
                  <a:pt x="220910" y="701439"/>
                  <a:pt x="234892" y="790921"/>
                </a:cubicBezTo>
                <a:cubicBezTo>
                  <a:pt x="248874" y="880403"/>
                  <a:pt x="219512" y="583992"/>
                  <a:pt x="276837" y="539251"/>
                </a:cubicBezTo>
                <a:cubicBezTo>
                  <a:pt x="334162" y="494510"/>
                  <a:pt x="514525" y="544844"/>
                  <a:pt x="578841" y="522473"/>
                </a:cubicBezTo>
                <a:cubicBezTo>
                  <a:pt x="643157" y="500102"/>
                  <a:pt x="629175" y="407823"/>
                  <a:pt x="662731" y="405027"/>
                </a:cubicBezTo>
                <a:cubicBezTo>
                  <a:pt x="696287" y="402231"/>
                  <a:pt x="708871" y="486121"/>
                  <a:pt x="780177" y="505695"/>
                </a:cubicBezTo>
                <a:cubicBezTo>
                  <a:pt x="851483" y="525269"/>
                  <a:pt x="1008077" y="515482"/>
                  <a:pt x="1090569" y="52247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descr="卡通人物&#10;&#10;描述已自动生成">
            <a:extLst>
              <a:ext uri="{FF2B5EF4-FFF2-40B4-BE49-F238E27FC236}">
                <a16:creationId xmlns:a16="http://schemas.microsoft.com/office/drawing/2014/main" id="{24A788B4-3686-4973-9B3B-643F64F0BE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4566" y="1149809"/>
            <a:ext cx="1365228" cy="742492"/>
          </a:xfrm>
          <a:prstGeom prst="rect">
            <a:avLst/>
          </a:prstGeom>
        </p:spPr>
      </p:pic>
      <p:pic>
        <p:nvPicPr>
          <p:cNvPr id="24" name="图片 23" descr="图片包含 游戏机, 物体, 钟表&#10;&#10;描述已自动生成">
            <a:extLst>
              <a:ext uri="{FF2B5EF4-FFF2-40B4-BE49-F238E27FC236}">
                <a16:creationId xmlns:a16="http://schemas.microsoft.com/office/drawing/2014/main" id="{3D02E6EA-8E97-4C1D-902A-CDC6DE2ECE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8277" y="1099986"/>
            <a:ext cx="1181873" cy="1012226"/>
          </a:xfrm>
          <a:prstGeom prst="rect">
            <a:avLst/>
          </a:prstGeom>
        </p:spPr>
      </p:pic>
    </p:spTree>
    <p:extLst>
      <p:ext uri="{BB962C8B-B14F-4D97-AF65-F5344CB8AC3E}">
        <p14:creationId xmlns:p14="http://schemas.microsoft.com/office/powerpoint/2010/main" val="506365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图片包含 游戏机&#10;&#10;描述已自动生成">
            <a:extLst>
              <a:ext uri="{FF2B5EF4-FFF2-40B4-BE49-F238E27FC236}">
                <a16:creationId xmlns:a16="http://schemas.microsoft.com/office/drawing/2014/main" id="{FC96B001-C450-4CCB-B2B5-F89E782064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 y="1060484"/>
            <a:ext cx="9144000" cy="5857875"/>
          </a:xfrm>
          <a:prstGeom prst="rect">
            <a:avLst/>
          </a:prstGeom>
        </p:spPr>
      </p:pic>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877985"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三、十二导联心电图</a:t>
            </a:r>
          </a:p>
        </p:txBody>
      </p:sp>
      <p:pic>
        <p:nvPicPr>
          <p:cNvPr id="21" name="图片 20" descr="卡通人物&#10;&#10;描述已自动生成">
            <a:extLst>
              <a:ext uri="{FF2B5EF4-FFF2-40B4-BE49-F238E27FC236}">
                <a16:creationId xmlns:a16="http://schemas.microsoft.com/office/drawing/2014/main" id="{24A788B4-3686-4973-9B3B-643F64F0BE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0383" y="1050565"/>
            <a:ext cx="1073482" cy="725617"/>
          </a:xfrm>
          <a:prstGeom prst="rect">
            <a:avLst/>
          </a:prstGeom>
        </p:spPr>
      </p:pic>
      <p:pic>
        <p:nvPicPr>
          <p:cNvPr id="24" name="图片 23" descr="图片包含 游戏机, 物体, 钟表&#10;&#10;描述已自动生成">
            <a:extLst>
              <a:ext uri="{FF2B5EF4-FFF2-40B4-BE49-F238E27FC236}">
                <a16:creationId xmlns:a16="http://schemas.microsoft.com/office/drawing/2014/main" id="{3D02E6EA-8E97-4C1D-902A-CDC6DE2ECE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74926" y="1055241"/>
            <a:ext cx="958750" cy="757304"/>
          </a:xfrm>
          <a:prstGeom prst="rect">
            <a:avLst/>
          </a:prstGeom>
        </p:spPr>
      </p:pic>
      <p:sp>
        <p:nvSpPr>
          <p:cNvPr id="81" name="矩形 80">
            <a:extLst>
              <a:ext uri="{FF2B5EF4-FFF2-40B4-BE49-F238E27FC236}">
                <a16:creationId xmlns:a16="http://schemas.microsoft.com/office/drawing/2014/main" id="{B7CD6D36-9C79-44C6-B8AB-1ECF660B285A}"/>
              </a:ext>
            </a:extLst>
          </p:cNvPr>
          <p:cNvSpPr/>
          <p:nvPr/>
        </p:nvSpPr>
        <p:spPr>
          <a:xfrm>
            <a:off x="4582776" y="5797516"/>
            <a:ext cx="676275" cy="14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文本框 31">
            <a:extLst>
              <a:ext uri="{FF2B5EF4-FFF2-40B4-BE49-F238E27FC236}">
                <a16:creationId xmlns:a16="http://schemas.microsoft.com/office/drawing/2014/main" id="{5E6FD747-DEB0-4875-86A3-063A7B0BBDBC}"/>
              </a:ext>
            </a:extLst>
          </p:cNvPr>
          <p:cNvSpPr txBox="1"/>
          <p:nvPr/>
        </p:nvSpPr>
        <p:spPr>
          <a:xfrm>
            <a:off x="5934075" y="5684286"/>
            <a:ext cx="2743200" cy="369332"/>
          </a:xfrm>
          <a:prstGeom prst="rect">
            <a:avLst/>
          </a:prstGeom>
          <a:noFill/>
        </p:spPr>
        <p:txBody>
          <a:bodyPr wrap="square" rtlCol="0">
            <a:spAutoFit/>
          </a:bodyPr>
          <a:lstStyle/>
          <a:p>
            <a:r>
              <a:rPr lang="en-US" altLang="zh-CN" dirty="0" err="1"/>
              <a:t>Nomal</a:t>
            </a:r>
            <a:r>
              <a:rPr lang="en-US" altLang="zh-CN" dirty="0"/>
              <a:t> sinus rhythm</a:t>
            </a:r>
            <a:endParaRPr lang="zh-CN" altLang="en-US" dirty="0"/>
          </a:p>
        </p:txBody>
      </p:sp>
    </p:spTree>
    <p:extLst>
      <p:ext uri="{BB962C8B-B14F-4D97-AF65-F5344CB8AC3E}">
        <p14:creationId xmlns:p14="http://schemas.microsoft.com/office/powerpoint/2010/main" val="2576696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365381"/>
            <a:ext cx="9144000" cy="102841"/>
          </a:xfrm>
          <a:prstGeom prst="rect">
            <a:avLst/>
          </a:prstGeom>
          <a:gradFill>
            <a:gsLst>
              <a:gs pos="0">
                <a:srgbClr val="E30613"/>
              </a:gs>
              <a:gs pos="100000">
                <a:srgbClr val="81040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组合 105"/>
          <p:cNvGrpSpPr/>
          <p:nvPr/>
        </p:nvGrpSpPr>
        <p:grpSpPr>
          <a:xfrm>
            <a:off x="3901506" y="3838139"/>
            <a:ext cx="3856500" cy="1208703"/>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文本框 106"/>
          <p:cNvSpPr txBox="1"/>
          <p:nvPr/>
        </p:nvSpPr>
        <p:spPr>
          <a:xfrm>
            <a:off x="4347235" y="4174759"/>
            <a:ext cx="2954655" cy="461665"/>
          </a:xfrm>
          <a:prstGeom prst="rect">
            <a:avLst/>
          </a:prstGeom>
          <a:noFill/>
        </p:spPr>
        <p:txBody>
          <a:bodyPr wrap="none" rtlCol="0">
            <a:spAutoFit/>
          </a:bodyPr>
          <a:lstStyle/>
          <a:p>
            <a:r>
              <a:rPr lang="zh-CN" altLang="en-US" sz="2400" b="1" dirty="0">
                <a:solidFill>
                  <a:schemeClr val="bg2">
                    <a:lumMod val="25000"/>
                  </a:schemeClr>
                </a:solidFill>
                <a:latin typeface="微软雅黑" pitchFamily="34" charset="-122"/>
                <a:ea typeface="微软雅黑" pitchFamily="34" charset="-122"/>
              </a:rPr>
              <a:t>心血管系统生理基础</a:t>
            </a:r>
            <a:endParaRPr lang="zh-CN" altLang="en-US" sz="2400" dirty="0">
              <a:solidFill>
                <a:schemeClr val="bg2">
                  <a:lumMod val="25000"/>
                </a:schemeClr>
              </a:solidFill>
              <a:latin typeface="微软雅黑" pitchFamily="34" charset="-122"/>
              <a:ea typeface="微软雅黑"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6963"/>
            <a:ext cx="9144000" cy="1828800"/>
          </a:xfrm>
          <a:prstGeom prst="rect">
            <a:avLst/>
          </a:prstGeom>
        </p:spPr>
      </p:pic>
      <p:grpSp>
        <p:nvGrpSpPr>
          <p:cNvPr id="16" name="组合 15"/>
          <p:cNvGrpSpPr>
            <a:grpSpLocks noChangeAspect="1"/>
          </p:cNvGrpSpPr>
          <p:nvPr/>
        </p:nvGrpSpPr>
        <p:grpSpPr>
          <a:xfrm>
            <a:off x="708753" y="2932759"/>
            <a:ext cx="2484000" cy="2484000"/>
            <a:chOff x="836778" y="1675054"/>
            <a:chExt cx="2004782" cy="2673043"/>
          </a:xfrm>
        </p:grpSpPr>
        <p:sp>
          <p:nvSpPr>
            <p:cNvPr id="17" name="椭圆 16"/>
            <p:cNvSpPr/>
            <p:nvPr/>
          </p:nvSpPr>
          <p:spPr>
            <a:xfrm>
              <a:off x="836778" y="1675054"/>
              <a:ext cx="2004782" cy="2673043"/>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8" name="组合 17"/>
            <p:cNvGrpSpPr/>
            <p:nvPr/>
          </p:nvGrpSpPr>
          <p:grpSpPr>
            <a:xfrm>
              <a:off x="1034165" y="1914547"/>
              <a:ext cx="1631179" cy="2174905"/>
              <a:chOff x="3739822" y="2440887"/>
              <a:chExt cx="1970936" cy="1970936"/>
            </a:xfrm>
          </p:grpSpPr>
          <p:sp>
            <p:nvSpPr>
              <p:cNvPr id="19" name="圆角矩形 1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椭圆 19"/>
              <p:cNvSpPr>
                <a:spLocks noChangeAspect="1"/>
              </p:cNvSpPr>
              <p:nvPr/>
            </p:nvSpPr>
            <p:spPr>
              <a:xfrm>
                <a:off x="3837054" y="2549460"/>
                <a:ext cx="1776466" cy="1776466"/>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8000" dirty="0">
                  <a:latin typeface="Arial Black" panose="020B0A04020102020204" pitchFamily="34" charset="0"/>
                </a:endParaRPr>
              </a:p>
            </p:txBody>
          </p:sp>
        </p:grpSp>
      </p:grpSp>
      <p:sp>
        <p:nvSpPr>
          <p:cNvPr id="3" name="矩形 2"/>
          <p:cNvSpPr/>
          <p:nvPr/>
        </p:nvSpPr>
        <p:spPr>
          <a:xfrm>
            <a:off x="1187049" y="3548892"/>
            <a:ext cx="1553631" cy="1323439"/>
          </a:xfrm>
          <a:prstGeom prst="rect">
            <a:avLst/>
          </a:prstGeom>
        </p:spPr>
        <p:txBody>
          <a:bodyPr wrap="none">
            <a:spAutoFit/>
          </a:bodyPr>
          <a:lstStyle/>
          <a:p>
            <a:pPr algn="ctr"/>
            <a:r>
              <a:rPr lang="en-US" altLang="zh-CN" sz="8000" dirty="0">
                <a:solidFill>
                  <a:schemeClr val="bg1"/>
                </a:solidFill>
                <a:latin typeface="Arial Black" panose="020B0A04020102020204" pitchFamily="34" charset="0"/>
              </a:rPr>
              <a:t>01</a:t>
            </a:r>
            <a:endParaRPr lang="zh-CN" altLang="en-US" sz="8000" dirty="0">
              <a:solidFill>
                <a:schemeClr val="bg1"/>
              </a:solidFill>
              <a:latin typeface="Arial Black" panose="020B0A04020102020204" pitchFamily="34" charset="0"/>
            </a:endParaRPr>
          </a:p>
        </p:txBody>
      </p:sp>
      <p:pic>
        <p:nvPicPr>
          <p:cNvPr id="2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99951" y="237148"/>
            <a:ext cx="2674751" cy="7470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877985"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三、十二导联心电图</a:t>
            </a:r>
          </a:p>
        </p:txBody>
      </p:sp>
      <p:sp>
        <p:nvSpPr>
          <p:cNvPr id="8" name="矩形 7">
            <a:extLst>
              <a:ext uri="{FF2B5EF4-FFF2-40B4-BE49-F238E27FC236}">
                <a16:creationId xmlns:a16="http://schemas.microsoft.com/office/drawing/2014/main" id="{6EC1F668-48B8-4C26-AFAB-3B2ACE210F07}"/>
              </a:ext>
            </a:extLst>
          </p:cNvPr>
          <p:cNvSpPr/>
          <p:nvPr/>
        </p:nvSpPr>
        <p:spPr>
          <a:xfrm>
            <a:off x="4619625" y="5715000"/>
            <a:ext cx="676275" cy="14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11" name="图片 10" descr="图片包含 游戏机&#10;&#10;描述已自动生成">
            <a:extLst>
              <a:ext uri="{FF2B5EF4-FFF2-40B4-BE49-F238E27FC236}">
                <a16:creationId xmlns:a16="http://schemas.microsoft.com/office/drawing/2014/main" id="{4849C49C-2BD1-4411-B947-9C09F76175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90752"/>
            <a:ext cx="9144000" cy="5867248"/>
          </a:xfrm>
          <a:prstGeom prst="rect">
            <a:avLst/>
          </a:prstGeom>
        </p:spPr>
      </p:pic>
      <p:sp>
        <p:nvSpPr>
          <p:cNvPr id="17" name="矩形 16">
            <a:extLst>
              <a:ext uri="{FF2B5EF4-FFF2-40B4-BE49-F238E27FC236}">
                <a16:creationId xmlns:a16="http://schemas.microsoft.com/office/drawing/2014/main" id="{CEF32B10-5651-409D-AD7A-C710D7A20BDD}"/>
              </a:ext>
            </a:extLst>
          </p:cNvPr>
          <p:cNvSpPr/>
          <p:nvPr/>
        </p:nvSpPr>
        <p:spPr>
          <a:xfrm>
            <a:off x="4619625" y="5714334"/>
            <a:ext cx="676275" cy="14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箭头: 右 62">
            <a:extLst>
              <a:ext uri="{FF2B5EF4-FFF2-40B4-BE49-F238E27FC236}">
                <a16:creationId xmlns:a16="http://schemas.microsoft.com/office/drawing/2014/main" id="{81C385B6-9C2B-4F36-8B41-D4D3B72DD8AC}"/>
              </a:ext>
            </a:extLst>
          </p:cNvPr>
          <p:cNvSpPr/>
          <p:nvPr/>
        </p:nvSpPr>
        <p:spPr>
          <a:xfrm rot="2289090">
            <a:off x="6295978" y="6049455"/>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箭头: 右 63">
            <a:extLst>
              <a:ext uri="{FF2B5EF4-FFF2-40B4-BE49-F238E27FC236}">
                <a16:creationId xmlns:a16="http://schemas.microsoft.com/office/drawing/2014/main" id="{9B857E50-A478-4BC4-A8D9-065FDC29CC21}"/>
              </a:ext>
            </a:extLst>
          </p:cNvPr>
          <p:cNvSpPr/>
          <p:nvPr/>
        </p:nvSpPr>
        <p:spPr>
          <a:xfrm>
            <a:off x="6383228" y="5840731"/>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箭头: 右 64">
            <a:extLst>
              <a:ext uri="{FF2B5EF4-FFF2-40B4-BE49-F238E27FC236}">
                <a16:creationId xmlns:a16="http://schemas.microsoft.com/office/drawing/2014/main" id="{4D4D0843-DBAE-4DEE-8CB0-DFB2EEE513B3}"/>
              </a:ext>
            </a:extLst>
          </p:cNvPr>
          <p:cNvSpPr/>
          <p:nvPr/>
        </p:nvSpPr>
        <p:spPr>
          <a:xfrm rot="5400000">
            <a:off x="6060749" y="6161608"/>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箭头: 右 65">
            <a:extLst>
              <a:ext uri="{FF2B5EF4-FFF2-40B4-BE49-F238E27FC236}">
                <a16:creationId xmlns:a16="http://schemas.microsoft.com/office/drawing/2014/main" id="{7823C2B4-D042-4C1F-9229-40351DFEB620}"/>
              </a:ext>
            </a:extLst>
          </p:cNvPr>
          <p:cNvSpPr/>
          <p:nvPr/>
        </p:nvSpPr>
        <p:spPr>
          <a:xfrm rot="19564843">
            <a:off x="6313921" y="5676073"/>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箭头: 右 66">
            <a:extLst>
              <a:ext uri="{FF2B5EF4-FFF2-40B4-BE49-F238E27FC236}">
                <a16:creationId xmlns:a16="http://schemas.microsoft.com/office/drawing/2014/main" id="{CCD66839-C775-4410-9D0F-969E2EABC59C}"/>
              </a:ext>
            </a:extLst>
          </p:cNvPr>
          <p:cNvSpPr/>
          <p:nvPr/>
        </p:nvSpPr>
        <p:spPr>
          <a:xfrm rot="13057729">
            <a:off x="5842819" y="5692881"/>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箭头: 右 67">
            <a:extLst>
              <a:ext uri="{FF2B5EF4-FFF2-40B4-BE49-F238E27FC236}">
                <a16:creationId xmlns:a16="http://schemas.microsoft.com/office/drawing/2014/main" id="{1EEBD3EE-C3BD-4CFF-BA39-FD5B665167EC}"/>
              </a:ext>
            </a:extLst>
          </p:cNvPr>
          <p:cNvSpPr/>
          <p:nvPr/>
        </p:nvSpPr>
        <p:spPr>
          <a:xfrm rot="8101609">
            <a:off x="5842818" y="6066077"/>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ED58CA93-9237-40AB-BA6E-C5F5AC233F26}"/>
              </a:ext>
            </a:extLst>
          </p:cNvPr>
          <p:cNvCxnSpPr>
            <a:cxnSpLocks/>
            <a:stCxn id="68" idx="1"/>
          </p:cNvCxnSpPr>
          <p:nvPr/>
        </p:nvCxnSpPr>
        <p:spPr>
          <a:xfrm>
            <a:off x="6387681" y="5863396"/>
            <a:ext cx="633770" cy="223079"/>
          </a:xfrm>
          <a:prstGeom prst="straightConnector1">
            <a:avLst/>
          </a:prstGeom>
          <a:ln>
            <a:solidFill>
              <a:srgbClr val="AC050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5825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877985"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三、十二导联心电图</a:t>
            </a:r>
          </a:p>
        </p:txBody>
      </p:sp>
      <p:pic>
        <p:nvPicPr>
          <p:cNvPr id="10" name="图片 9" descr="图片包含 游戏机&#10;&#10;描述已自动生成">
            <a:extLst>
              <a:ext uri="{FF2B5EF4-FFF2-40B4-BE49-F238E27FC236}">
                <a16:creationId xmlns:a16="http://schemas.microsoft.com/office/drawing/2014/main" id="{68B15112-2AF2-4611-AFCA-A9974D1F98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47750"/>
            <a:ext cx="9144000" cy="5810250"/>
          </a:xfrm>
          <a:prstGeom prst="rect">
            <a:avLst/>
          </a:prstGeom>
        </p:spPr>
      </p:pic>
      <p:sp>
        <p:nvSpPr>
          <p:cNvPr id="15" name="矩形 14">
            <a:extLst>
              <a:ext uri="{FF2B5EF4-FFF2-40B4-BE49-F238E27FC236}">
                <a16:creationId xmlns:a16="http://schemas.microsoft.com/office/drawing/2014/main" id="{28F40E74-1C6B-4FB9-8965-FE957ABC2564}"/>
              </a:ext>
            </a:extLst>
          </p:cNvPr>
          <p:cNvSpPr/>
          <p:nvPr/>
        </p:nvSpPr>
        <p:spPr>
          <a:xfrm>
            <a:off x="4572000" y="5753100"/>
            <a:ext cx="676275" cy="14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箭头: 右 45">
            <a:extLst>
              <a:ext uri="{FF2B5EF4-FFF2-40B4-BE49-F238E27FC236}">
                <a16:creationId xmlns:a16="http://schemas.microsoft.com/office/drawing/2014/main" id="{6BFE2BE1-386D-48F1-BA51-F7AF424A0E89}"/>
              </a:ext>
            </a:extLst>
          </p:cNvPr>
          <p:cNvSpPr/>
          <p:nvPr/>
        </p:nvSpPr>
        <p:spPr>
          <a:xfrm rot="2289090">
            <a:off x="6295978" y="6049455"/>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右 46">
            <a:extLst>
              <a:ext uri="{FF2B5EF4-FFF2-40B4-BE49-F238E27FC236}">
                <a16:creationId xmlns:a16="http://schemas.microsoft.com/office/drawing/2014/main" id="{67CBDEA7-F806-4998-A91B-B79FCBC37722}"/>
              </a:ext>
            </a:extLst>
          </p:cNvPr>
          <p:cNvSpPr/>
          <p:nvPr/>
        </p:nvSpPr>
        <p:spPr>
          <a:xfrm>
            <a:off x="6383228" y="5840731"/>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D6374DB4-0296-4F11-96EA-83869E0FC21F}"/>
              </a:ext>
            </a:extLst>
          </p:cNvPr>
          <p:cNvSpPr/>
          <p:nvPr/>
        </p:nvSpPr>
        <p:spPr>
          <a:xfrm rot="5400000">
            <a:off x="6060749" y="6161608"/>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箭头: 右 48">
            <a:extLst>
              <a:ext uri="{FF2B5EF4-FFF2-40B4-BE49-F238E27FC236}">
                <a16:creationId xmlns:a16="http://schemas.microsoft.com/office/drawing/2014/main" id="{94D747B1-E5B0-43EC-B2C0-735F595AACCF}"/>
              </a:ext>
            </a:extLst>
          </p:cNvPr>
          <p:cNvSpPr/>
          <p:nvPr/>
        </p:nvSpPr>
        <p:spPr>
          <a:xfrm rot="19564843">
            <a:off x="6313921" y="5676073"/>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箭头: 右 49">
            <a:extLst>
              <a:ext uri="{FF2B5EF4-FFF2-40B4-BE49-F238E27FC236}">
                <a16:creationId xmlns:a16="http://schemas.microsoft.com/office/drawing/2014/main" id="{7B880909-435B-41EB-ABA1-DF3B1C525841}"/>
              </a:ext>
            </a:extLst>
          </p:cNvPr>
          <p:cNvSpPr/>
          <p:nvPr/>
        </p:nvSpPr>
        <p:spPr>
          <a:xfrm rot="13057729">
            <a:off x="5842819" y="5692881"/>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箭头: 右 50">
            <a:extLst>
              <a:ext uri="{FF2B5EF4-FFF2-40B4-BE49-F238E27FC236}">
                <a16:creationId xmlns:a16="http://schemas.microsoft.com/office/drawing/2014/main" id="{FC85EC72-16DA-4623-8EF7-15419DB90D9F}"/>
              </a:ext>
            </a:extLst>
          </p:cNvPr>
          <p:cNvSpPr/>
          <p:nvPr/>
        </p:nvSpPr>
        <p:spPr>
          <a:xfrm rot="8101609">
            <a:off x="5842818" y="6066077"/>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箭头连接符 52">
            <a:extLst>
              <a:ext uri="{FF2B5EF4-FFF2-40B4-BE49-F238E27FC236}">
                <a16:creationId xmlns:a16="http://schemas.microsoft.com/office/drawing/2014/main" id="{762908B0-EC49-44C6-B423-28EAA1E412ED}"/>
              </a:ext>
            </a:extLst>
          </p:cNvPr>
          <p:cNvCxnSpPr>
            <a:stCxn id="51" idx="1"/>
          </p:cNvCxnSpPr>
          <p:nvPr/>
        </p:nvCxnSpPr>
        <p:spPr>
          <a:xfrm>
            <a:off x="6387681" y="5863396"/>
            <a:ext cx="290925" cy="565979"/>
          </a:xfrm>
          <a:prstGeom prst="straightConnector1">
            <a:avLst/>
          </a:prstGeom>
          <a:ln>
            <a:solidFill>
              <a:srgbClr val="AC050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4138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877985"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三、十二导联心电图</a:t>
            </a:r>
          </a:p>
        </p:txBody>
      </p:sp>
      <p:pic>
        <p:nvPicPr>
          <p:cNvPr id="11" name="图片 10" descr="图片包含 游戏机&#10;&#10;描述已自动生成">
            <a:extLst>
              <a:ext uri="{FF2B5EF4-FFF2-40B4-BE49-F238E27FC236}">
                <a16:creationId xmlns:a16="http://schemas.microsoft.com/office/drawing/2014/main" id="{EB1ABFBC-0DC1-434B-88B0-B09C3FD4B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5850" y="1524000"/>
            <a:ext cx="4248150" cy="5334000"/>
          </a:xfrm>
          <a:prstGeom prst="rect">
            <a:avLst/>
          </a:prstGeom>
        </p:spPr>
      </p:pic>
      <p:pic>
        <p:nvPicPr>
          <p:cNvPr id="13" name="图片 12" descr="图片包含 门, 游戏机&#10;&#10;描述已自动生成">
            <a:extLst>
              <a:ext uri="{FF2B5EF4-FFF2-40B4-BE49-F238E27FC236}">
                <a16:creationId xmlns:a16="http://schemas.microsoft.com/office/drawing/2014/main" id="{EEA00A53-91A3-4D7C-8BE7-8020AD7BE7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90" y="1524000"/>
            <a:ext cx="3893942" cy="5334000"/>
          </a:xfrm>
          <a:prstGeom prst="rect">
            <a:avLst/>
          </a:prstGeom>
        </p:spPr>
      </p:pic>
      <p:sp>
        <p:nvSpPr>
          <p:cNvPr id="36" name="箭头: 右 35">
            <a:extLst>
              <a:ext uri="{FF2B5EF4-FFF2-40B4-BE49-F238E27FC236}">
                <a16:creationId xmlns:a16="http://schemas.microsoft.com/office/drawing/2014/main" id="{F57E164B-CBD8-419C-BC2F-563E52A1A38F}"/>
              </a:ext>
            </a:extLst>
          </p:cNvPr>
          <p:cNvSpPr/>
          <p:nvPr/>
        </p:nvSpPr>
        <p:spPr>
          <a:xfrm rot="2289090">
            <a:off x="1466568" y="1385909"/>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36">
            <a:extLst>
              <a:ext uri="{FF2B5EF4-FFF2-40B4-BE49-F238E27FC236}">
                <a16:creationId xmlns:a16="http://schemas.microsoft.com/office/drawing/2014/main" id="{05DBC72B-BEF2-4534-87EB-F670A97150D5}"/>
              </a:ext>
            </a:extLst>
          </p:cNvPr>
          <p:cNvSpPr/>
          <p:nvPr/>
        </p:nvSpPr>
        <p:spPr>
          <a:xfrm>
            <a:off x="1553818" y="1177185"/>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右 37">
            <a:extLst>
              <a:ext uri="{FF2B5EF4-FFF2-40B4-BE49-F238E27FC236}">
                <a16:creationId xmlns:a16="http://schemas.microsoft.com/office/drawing/2014/main" id="{D197A68A-4B43-4663-91A5-7913B978D148}"/>
              </a:ext>
            </a:extLst>
          </p:cNvPr>
          <p:cNvSpPr/>
          <p:nvPr/>
        </p:nvSpPr>
        <p:spPr>
          <a:xfrm rot="5400000">
            <a:off x="1231339" y="1498062"/>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84DD2BF8-EB7F-4BCD-ABF9-B5A54B53EC8F}"/>
              </a:ext>
            </a:extLst>
          </p:cNvPr>
          <p:cNvSpPr/>
          <p:nvPr/>
        </p:nvSpPr>
        <p:spPr>
          <a:xfrm rot="19564843">
            <a:off x="1484511" y="1012527"/>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39">
            <a:extLst>
              <a:ext uri="{FF2B5EF4-FFF2-40B4-BE49-F238E27FC236}">
                <a16:creationId xmlns:a16="http://schemas.microsoft.com/office/drawing/2014/main" id="{3F4B8971-01B0-42C1-80B7-C484731ECC8A}"/>
              </a:ext>
            </a:extLst>
          </p:cNvPr>
          <p:cNvSpPr/>
          <p:nvPr/>
        </p:nvSpPr>
        <p:spPr>
          <a:xfrm rot="13057729">
            <a:off x="1013409" y="1029335"/>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a:extLst>
              <a:ext uri="{FF2B5EF4-FFF2-40B4-BE49-F238E27FC236}">
                <a16:creationId xmlns:a16="http://schemas.microsoft.com/office/drawing/2014/main" id="{0E3CF2A6-2214-4135-B51E-470E89C7E4D4}"/>
              </a:ext>
            </a:extLst>
          </p:cNvPr>
          <p:cNvSpPr/>
          <p:nvPr/>
        </p:nvSpPr>
        <p:spPr>
          <a:xfrm rot="8101609">
            <a:off x="1013408" y="1402531"/>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C7FA57FC-BCD7-4463-A77A-93C98143DD44}"/>
              </a:ext>
            </a:extLst>
          </p:cNvPr>
          <p:cNvSpPr/>
          <p:nvPr/>
        </p:nvSpPr>
        <p:spPr>
          <a:xfrm rot="2289090">
            <a:off x="7354623" y="1286035"/>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F43CCDF5-026A-43EF-87D3-32D5D0668E1D}"/>
              </a:ext>
            </a:extLst>
          </p:cNvPr>
          <p:cNvSpPr/>
          <p:nvPr/>
        </p:nvSpPr>
        <p:spPr>
          <a:xfrm>
            <a:off x="7441873" y="1077311"/>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078A9824-7FCA-4976-9656-E7375E4A5765}"/>
              </a:ext>
            </a:extLst>
          </p:cNvPr>
          <p:cNvSpPr/>
          <p:nvPr/>
        </p:nvSpPr>
        <p:spPr>
          <a:xfrm rot="5400000">
            <a:off x="7119394" y="1398188"/>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箭头: 右 44">
            <a:extLst>
              <a:ext uri="{FF2B5EF4-FFF2-40B4-BE49-F238E27FC236}">
                <a16:creationId xmlns:a16="http://schemas.microsoft.com/office/drawing/2014/main" id="{14FA9B2D-6F89-4131-9791-999BDA4EC561}"/>
              </a:ext>
            </a:extLst>
          </p:cNvPr>
          <p:cNvSpPr/>
          <p:nvPr/>
        </p:nvSpPr>
        <p:spPr>
          <a:xfrm rot="19564843">
            <a:off x="7372566" y="912653"/>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箭头: 右 45">
            <a:extLst>
              <a:ext uri="{FF2B5EF4-FFF2-40B4-BE49-F238E27FC236}">
                <a16:creationId xmlns:a16="http://schemas.microsoft.com/office/drawing/2014/main" id="{B8497B1D-B66D-438B-AE60-6C194602792F}"/>
              </a:ext>
            </a:extLst>
          </p:cNvPr>
          <p:cNvSpPr/>
          <p:nvPr/>
        </p:nvSpPr>
        <p:spPr>
          <a:xfrm rot="13057729">
            <a:off x="6901464" y="929461"/>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右 46">
            <a:extLst>
              <a:ext uri="{FF2B5EF4-FFF2-40B4-BE49-F238E27FC236}">
                <a16:creationId xmlns:a16="http://schemas.microsoft.com/office/drawing/2014/main" id="{5AE736E0-F061-4EF3-B91B-3DB9E689228D}"/>
              </a:ext>
            </a:extLst>
          </p:cNvPr>
          <p:cNvSpPr/>
          <p:nvPr/>
        </p:nvSpPr>
        <p:spPr>
          <a:xfrm rot="8101609">
            <a:off x="6901463" y="1302657"/>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8B00780A-AF3C-4438-87FC-3B9D80310390}"/>
              </a:ext>
            </a:extLst>
          </p:cNvPr>
          <p:cNvCxnSpPr>
            <a:cxnSpLocks/>
            <a:stCxn id="41" idx="1"/>
          </p:cNvCxnSpPr>
          <p:nvPr/>
        </p:nvCxnSpPr>
        <p:spPr>
          <a:xfrm>
            <a:off x="1558271" y="1199850"/>
            <a:ext cx="633770" cy="171750"/>
          </a:xfrm>
          <a:prstGeom prst="straightConnector1">
            <a:avLst/>
          </a:prstGeom>
          <a:ln>
            <a:solidFill>
              <a:srgbClr val="AC050E"/>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EB46D456-D80D-4FB5-9572-7363BD626CD0}"/>
              </a:ext>
            </a:extLst>
          </p:cNvPr>
          <p:cNvCxnSpPr>
            <a:stCxn id="46" idx="1"/>
          </p:cNvCxnSpPr>
          <p:nvPr/>
        </p:nvCxnSpPr>
        <p:spPr>
          <a:xfrm>
            <a:off x="7473307" y="1147152"/>
            <a:ext cx="194318" cy="476722"/>
          </a:xfrm>
          <a:prstGeom prst="straightConnector1">
            <a:avLst/>
          </a:prstGeom>
          <a:ln>
            <a:solidFill>
              <a:srgbClr val="AC050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599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365381"/>
            <a:ext cx="9144000" cy="102841"/>
          </a:xfrm>
          <a:prstGeom prst="rect">
            <a:avLst/>
          </a:prstGeom>
          <a:gradFill>
            <a:gsLst>
              <a:gs pos="0">
                <a:srgbClr val="E30613"/>
              </a:gs>
              <a:gs pos="100000">
                <a:srgbClr val="81040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组合 105"/>
          <p:cNvGrpSpPr/>
          <p:nvPr/>
        </p:nvGrpSpPr>
        <p:grpSpPr>
          <a:xfrm>
            <a:off x="3901506" y="3838139"/>
            <a:ext cx="3856500" cy="1208703"/>
            <a:chOff x="322748" y="3665374"/>
            <a:chExt cx="5680529" cy="1027864"/>
          </a:xfrm>
        </p:grpSpPr>
        <p:sp>
          <p:nvSpPr>
            <p:cNvPr id="108" name="圆角矩形 107"/>
            <p:cNvSpPr/>
            <p:nvPr/>
          </p:nvSpPr>
          <p:spPr>
            <a:xfrm>
              <a:off x="322748" y="3665374"/>
              <a:ext cx="5680529" cy="1027864"/>
            </a:xfrm>
            <a:prstGeom prst="roundRect">
              <a:avLst>
                <a:gd name="adj" fmla="val 50000"/>
              </a:avLst>
            </a:prstGeom>
            <a:gradFill>
              <a:gsLst>
                <a:gs pos="0">
                  <a:schemeClr val="bg1"/>
                </a:gs>
                <a:gs pos="100000">
                  <a:srgbClr val="D1D1D1"/>
                </a:gs>
              </a:gsLst>
              <a:lin ang="5400000" scaled="0"/>
            </a:gradFill>
            <a:ln>
              <a:noFill/>
            </a:ln>
            <a:effectLst>
              <a:outerShdw blurRad="1270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8"/>
            <p:cNvSpPr/>
            <p:nvPr/>
          </p:nvSpPr>
          <p:spPr>
            <a:xfrm>
              <a:off x="516699" y="3785998"/>
              <a:ext cx="5277329" cy="784227"/>
            </a:xfrm>
            <a:prstGeom prst="roundRect">
              <a:avLst>
                <a:gd name="adj" fmla="val 50000"/>
              </a:avLst>
            </a:prstGeom>
            <a:gradFill>
              <a:gsLst>
                <a:gs pos="0">
                  <a:schemeClr val="bg1"/>
                </a:gs>
                <a:gs pos="100000">
                  <a:srgbClr val="D1D1D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文本框 106"/>
          <p:cNvSpPr txBox="1"/>
          <p:nvPr/>
        </p:nvSpPr>
        <p:spPr>
          <a:xfrm>
            <a:off x="4962788" y="4210252"/>
            <a:ext cx="1723549" cy="461665"/>
          </a:xfrm>
          <a:prstGeom prst="rect">
            <a:avLst/>
          </a:prstGeom>
          <a:noFill/>
        </p:spPr>
        <p:txBody>
          <a:bodyPr wrap="none" rtlCol="0">
            <a:spAutoFit/>
          </a:bodyPr>
          <a:lstStyle/>
          <a:p>
            <a:r>
              <a:rPr lang="zh-CN" altLang="en-US" sz="2400" dirty="0">
                <a:solidFill>
                  <a:schemeClr val="bg2">
                    <a:lumMod val="25000"/>
                  </a:schemeClr>
                </a:solidFill>
                <a:latin typeface="微软雅黑" pitchFamily="34" charset="-122"/>
                <a:ea typeface="微软雅黑" pitchFamily="34" charset="-122"/>
              </a:rPr>
              <a:t>异常心电图</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6963"/>
            <a:ext cx="9144000" cy="1828800"/>
          </a:xfrm>
          <a:prstGeom prst="rect">
            <a:avLst/>
          </a:prstGeom>
        </p:spPr>
      </p:pic>
      <p:grpSp>
        <p:nvGrpSpPr>
          <p:cNvPr id="16" name="组合 15"/>
          <p:cNvGrpSpPr>
            <a:grpSpLocks noChangeAspect="1"/>
          </p:cNvGrpSpPr>
          <p:nvPr/>
        </p:nvGrpSpPr>
        <p:grpSpPr>
          <a:xfrm>
            <a:off x="708753" y="2932759"/>
            <a:ext cx="2484000" cy="2484000"/>
            <a:chOff x="836778" y="1675054"/>
            <a:chExt cx="2004782" cy="2673043"/>
          </a:xfrm>
        </p:grpSpPr>
        <p:sp>
          <p:nvSpPr>
            <p:cNvPr id="17" name="椭圆 16"/>
            <p:cNvSpPr/>
            <p:nvPr/>
          </p:nvSpPr>
          <p:spPr>
            <a:xfrm>
              <a:off x="836778" y="1675054"/>
              <a:ext cx="2004782" cy="2673043"/>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8" name="组合 17"/>
            <p:cNvGrpSpPr/>
            <p:nvPr/>
          </p:nvGrpSpPr>
          <p:grpSpPr>
            <a:xfrm>
              <a:off x="1034165" y="1914547"/>
              <a:ext cx="1631179" cy="2174905"/>
              <a:chOff x="3739822" y="2440887"/>
              <a:chExt cx="1970936" cy="1970936"/>
            </a:xfrm>
          </p:grpSpPr>
          <p:sp>
            <p:nvSpPr>
              <p:cNvPr id="19" name="圆角矩形 1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椭圆 19"/>
              <p:cNvSpPr>
                <a:spLocks noChangeAspect="1"/>
              </p:cNvSpPr>
              <p:nvPr/>
            </p:nvSpPr>
            <p:spPr>
              <a:xfrm>
                <a:off x="3837054" y="2549460"/>
                <a:ext cx="1776466" cy="1776466"/>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8000" dirty="0">
                  <a:latin typeface="Arial Black" panose="020B0A04020102020204" pitchFamily="34" charset="0"/>
                </a:endParaRPr>
              </a:p>
            </p:txBody>
          </p:sp>
        </p:grpSp>
      </p:grpSp>
      <p:sp>
        <p:nvSpPr>
          <p:cNvPr id="3" name="矩形 2"/>
          <p:cNvSpPr/>
          <p:nvPr/>
        </p:nvSpPr>
        <p:spPr>
          <a:xfrm>
            <a:off x="1187049" y="3548892"/>
            <a:ext cx="1553631" cy="1323439"/>
          </a:xfrm>
          <a:prstGeom prst="rect">
            <a:avLst/>
          </a:prstGeom>
        </p:spPr>
        <p:txBody>
          <a:bodyPr wrap="none">
            <a:spAutoFit/>
          </a:bodyPr>
          <a:lstStyle/>
          <a:p>
            <a:pPr algn="ctr"/>
            <a:r>
              <a:rPr lang="en-US" altLang="zh-CN" sz="8000" dirty="0">
                <a:solidFill>
                  <a:schemeClr val="bg1"/>
                </a:solidFill>
                <a:latin typeface="Arial Black" panose="020B0A04020102020204" pitchFamily="34" charset="0"/>
              </a:rPr>
              <a:t>04</a:t>
            </a:r>
            <a:endParaRPr lang="zh-CN" altLang="en-US" sz="8000" dirty="0">
              <a:solidFill>
                <a:schemeClr val="bg1"/>
              </a:solidFill>
              <a:latin typeface="Arial Black" panose="020B0A04020102020204" pitchFamily="34" charset="0"/>
            </a:endParaRPr>
          </a:p>
        </p:txBody>
      </p:sp>
      <p:pic>
        <p:nvPicPr>
          <p:cNvPr id="2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99951" y="237148"/>
            <a:ext cx="2674751" cy="74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1130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497496"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一、正常窦性心律</a:t>
            </a:r>
          </a:p>
        </p:txBody>
      </p:sp>
      <p:sp>
        <p:nvSpPr>
          <p:cNvPr id="8" name="文本框 7">
            <a:extLst>
              <a:ext uri="{FF2B5EF4-FFF2-40B4-BE49-F238E27FC236}">
                <a16:creationId xmlns:a16="http://schemas.microsoft.com/office/drawing/2014/main" id="{86E86EFB-1B8C-410E-84BF-F5F0A13E1258}"/>
              </a:ext>
            </a:extLst>
          </p:cNvPr>
          <p:cNvSpPr txBox="1"/>
          <p:nvPr/>
        </p:nvSpPr>
        <p:spPr>
          <a:xfrm>
            <a:off x="354206" y="1009651"/>
            <a:ext cx="8435588" cy="1754326"/>
          </a:xfrm>
          <a:prstGeom prst="rect">
            <a:avLst/>
          </a:prstGeom>
          <a:noFill/>
        </p:spPr>
        <p:txBody>
          <a:bodyPr wrap="square" rtlCol="0">
            <a:spAutoFit/>
          </a:bodyPr>
          <a:lstStyle/>
          <a:p>
            <a:r>
              <a:rPr lang="en-US" altLang="zh-CN" dirty="0"/>
              <a:t>         </a:t>
            </a:r>
            <a:r>
              <a:rPr lang="zh-CN" altLang="en-US" dirty="0"/>
              <a:t>由窦房结自动地、有节律地产生电信号，电流按传导组织的顺序传送到心脏的各个部位，从而引起心肌细胞的收缩和舒张。既称为</a:t>
            </a:r>
            <a:r>
              <a:rPr lang="zh-CN" altLang="en-US" dirty="0">
                <a:solidFill>
                  <a:srgbClr val="FF1919"/>
                </a:solidFill>
              </a:rPr>
              <a:t>窦性心律</a:t>
            </a:r>
            <a:r>
              <a:rPr lang="zh-CN" altLang="en-US" dirty="0"/>
              <a:t>。窦性心律的心电图必须符合下列两个条件：</a:t>
            </a:r>
            <a:r>
              <a:rPr lang="zh-CN" altLang="en-US" dirty="0">
                <a:solidFill>
                  <a:srgbClr val="FF1919"/>
                </a:solidFill>
              </a:rPr>
              <a:t>（</a:t>
            </a:r>
            <a:r>
              <a:rPr lang="en-US" altLang="zh-CN" dirty="0">
                <a:solidFill>
                  <a:srgbClr val="FF1919"/>
                </a:solidFill>
              </a:rPr>
              <a:t>1</a:t>
            </a:r>
            <a:r>
              <a:rPr lang="zh-CN" altLang="en-US" dirty="0">
                <a:solidFill>
                  <a:srgbClr val="FF1919"/>
                </a:solidFill>
              </a:rPr>
              <a:t>）</a:t>
            </a:r>
            <a:r>
              <a:rPr lang="en-US" altLang="zh-CN" dirty="0">
                <a:solidFill>
                  <a:srgbClr val="FF1919"/>
                </a:solidFill>
              </a:rPr>
              <a:t>P</a:t>
            </a:r>
            <a:r>
              <a:rPr lang="zh-CN" altLang="en-US" dirty="0">
                <a:solidFill>
                  <a:srgbClr val="FF1919"/>
                </a:solidFill>
              </a:rPr>
              <a:t>波在</a:t>
            </a:r>
            <a:r>
              <a:rPr lang="en-US" altLang="zh-CN" dirty="0">
                <a:solidFill>
                  <a:srgbClr val="FF1919"/>
                </a:solidFill>
              </a:rPr>
              <a:t>Ⅰ</a:t>
            </a:r>
            <a:r>
              <a:rPr lang="zh-CN" altLang="en-US" dirty="0">
                <a:solidFill>
                  <a:srgbClr val="FF1919"/>
                </a:solidFill>
              </a:rPr>
              <a:t>、</a:t>
            </a:r>
            <a:r>
              <a:rPr lang="en-US" altLang="zh-CN" dirty="0">
                <a:solidFill>
                  <a:srgbClr val="FF1919"/>
                </a:solidFill>
              </a:rPr>
              <a:t>Ⅱ</a:t>
            </a:r>
            <a:r>
              <a:rPr lang="zh-CN" altLang="en-US" dirty="0">
                <a:solidFill>
                  <a:srgbClr val="FF1919"/>
                </a:solidFill>
              </a:rPr>
              <a:t>、</a:t>
            </a:r>
            <a:r>
              <a:rPr lang="en-US" altLang="zh-CN" dirty="0">
                <a:solidFill>
                  <a:srgbClr val="FF1919"/>
                </a:solidFill>
              </a:rPr>
              <a:t>aVF v4-v6</a:t>
            </a:r>
            <a:r>
              <a:rPr lang="zh-CN" altLang="en-US" dirty="0">
                <a:solidFill>
                  <a:srgbClr val="FF1919"/>
                </a:solidFill>
              </a:rPr>
              <a:t>导联直立，</a:t>
            </a:r>
            <a:r>
              <a:rPr lang="en-US" altLang="zh-CN" dirty="0">
                <a:solidFill>
                  <a:srgbClr val="FF1919"/>
                </a:solidFill>
              </a:rPr>
              <a:t>aVR</a:t>
            </a:r>
            <a:r>
              <a:rPr lang="zh-CN" altLang="en-US" dirty="0">
                <a:solidFill>
                  <a:srgbClr val="FF1919"/>
                </a:solidFill>
              </a:rPr>
              <a:t>倒置。（</a:t>
            </a:r>
            <a:r>
              <a:rPr lang="en-US" altLang="zh-CN" dirty="0">
                <a:solidFill>
                  <a:srgbClr val="FF1919"/>
                </a:solidFill>
              </a:rPr>
              <a:t>2</a:t>
            </a:r>
            <a:r>
              <a:rPr lang="zh-CN" altLang="en-US" dirty="0">
                <a:solidFill>
                  <a:srgbClr val="FF1919"/>
                </a:solidFill>
              </a:rPr>
              <a:t>）</a:t>
            </a:r>
            <a:r>
              <a:rPr lang="en-US" altLang="zh-CN" dirty="0">
                <a:solidFill>
                  <a:srgbClr val="FF1919"/>
                </a:solidFill>
              </a:rPr>
              <a:t>P-R</a:t>
            </a:r>
            <a:r>
              <a:rPr lang="zh-CN" altLang="en-US" dirty="0">
                <a:solidFill>
                  <a:srgbClr val="FF1919"/>
                </a:solidFill>
              </a:rPr>
              <a:t>间期</a:t>
            </a:r>
            <a:r>
              <a:rPr lang="en-US" altLang="zh-CN" dirty="0">
                <a:solidFill>
                  <a:srgbClr val="FF1919"/>
                </a:solidFill>
              </a:rPr>
              <a:t>0.12</a:t>
            </a:r>
            <a:r>
              <a:rPr lang="zh-CN" altLang="en-US" dirty="0">
                <a:solidFill>
                  <a:srgbClr val="FF1919"/>
                </a:solidFill>
              </a:rPr>
              <a:t>～</a:t>
            </a:r>
            <a:r>
              <a:rPr lang="en-US" altLang="zh-CN" dirty="0">
                <a:solidFill>
                  <a:srgbClr val="FF1919"/>
                </a:solidFill>
              </a:rPr>
              <a:t>0.20</a:t>
            </a:r>
            <a:r>
              <a:rPr lang="zh-CN" altLang="en-US" dirty="0">
                <a:solidFill>
                  <a:srgbClr val="FF1919"/>
                </a:solidFill>
              </a:rPr>
              <a:t>秒。</a:t>
            </a:r>
            <a:r>
              <a:rPr lang="zh-CN" altLang="en-US" dirty="0"/>
              <a:t>在窦性心律的前提下，如果</a:t>
            </a:r>
            <a:r>
              <a:rPr lang="en-US" altLang="zh-CN" dirty="0"/>
              <a:t>ECG</a:t>
            </a:r>
            <a:r>
              <a:rPr lang="zh-CN" altLang="en-US" dirty="0"/>
              <a:t>中显示的其他指标也在正常范围之内，则有时称为</a:t>
            </a:r>
            <a:r>
              <a:rPr lang="zh-CN" altLang="en-US" b="1" dirty="0">
                <a:solidFill>
                  <a:srgbClr val="FF0000"/>
                </a:solidFill>
              </a:rPr>
              <a:t>正常窦性心律</a:t>
            </a:r>
            <a:r>
              <a:rPr lang="en-US" altLang="zh-CN" b="1" dirty="0"/>
              <a:t>,</a:t>
            </a:r>
            <a:r>
              <a:rPr lang="zh-CN" altLang="en-US" dirty="0"/>
              <a:t>例如心律处于</a:t>
            </a:r>
            <a:r>
              <a:rPr lang="en-US" altLang="zh-CN" dirty="0"/>
              <a:t>60-100</a:t>
            </a:r>
            <a:r>
              <a:rPr lang="zh-CN" altLang="en-US" dirty="0"/>
              <a:t>次</a:t>
            </a:r>
            <a:r>
              <a:rPr lang="en-US" altLang="zh-CN" dirty="0"/>
              <a:t>/</a:t>
            </a:r>
            <a:r>
              <a:rPr lang="zh-CN" altLang="en-US" dirty="0"/>
              <a:t>分等</a:t>
            </a:r>
          </a:p>
          <a:p>
            <a:endParaRPr lang="zh-CN" altLang="en-US" dirty="0"/>
          </a:p>
        </p:txBody>
      </p:sp>
      <p:pic>
        <p:nvPicPr>
          <p:cNvPr id="21" name="图片 20" descr="卡通人物&#10;&#10;描述已自动生成">
            <a:extLst>
              <a:ext uri="{FF2B5EF4-FFF2-40B4-BE49-F238E27FC236}">
                <a16:creationId xmlns:a16="http://schemas.microsoft.com/office/drawing/2014/main" id="{284BD7FE-4687-49A8-AFD9-3138D9FCA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6254" y="2763977"/>
            <a:ext cx="3723540" cy="3864583"/>
          </a:xfrm>
          <a:prstGeom prst="rect">
            <a:avLst/>
          </a:prstGeom>
        </p:spPr>
      </p:pic>
      <p:sp>
        <p:nvSpPr>
          <p:cNvPr id="13" name="文本框 12">
            <a:extLst>
              <a:ext uri="{FF2B5EF4-FFF2-40B4-BE49-F238E27FC236}">
                <a16:creationId xmlns:a16="http://schemas.microsoft.com/office/drawing/2014/main" id="{D766565B-50ED-4BAA-B98F-948CB7E61EED}"/>
              </a:ext>
            </a:extLst>
          </p:cNvPr>
          <p:cNvSpPr txBox="1"/>
          <p:nvPr/>
        </p:nvSpPr>
        <p:spPr>
          <a:xfrm>
            <a:off x="941375" y="2763977"/>
            <a:ext cx="2546042" cy="923330"/>
          </a:xfrm>
          <a:prstGeom prst="rect">
            <a:avLst/>
          </a:prstGeom>
          <a:noFill/>
        </p:spPr>
        <p:txBody>
          <a:bodyPr wrap="square" rtlCol="0">
            <a:spAutoFit/>
          </a:bodyPr>
          <a:lstStyle/>
          <a:p>
            <a:r>
              <a:rPr lang="zh-CN" altLang="en-US" dirty="0"/>
              <a:t>首先要存在</a:t>
            </a:r>
            <a:r>
              <a:rPr lang="en-US" altLang="zh-CN" dirty="0"/>
              <a:t>P</a:t>
            </a:r>
            <a:r>
              <a:rPr lang="zh-CN" altLang="en-US" dirty="0"/>
              <a:t>波</a:t>
            </a:r>
            <a:endParaRPr lang="en-US" altLang="zh-CN" dirty="0"/>
          </a:p>
          <a:p>
            <a:r>
              <a:rPr lang="zh-CN" altLang="en-US" dirty="0"/>
              <a:t>其次</a:t>
            </a:r>
            <a:r>
              <a:rPr lang="en-US" altLang="zh-CN" dirty="0"/>
              <a:t>P</a:t>
            </a:r>
            <a:r>
              <a:rPr lang="zh-CN" altLang="en-US" dirty="0"/>
              <a:t>波形态正常</a:t>
            </a:r>
            <a:endParaRPr lang="en-US" altLang="zh-CN" dirty="0"/>
          </a:p>
          <a:p>
            <a:r>
              <a:rPr lang="en-US" altLang="zh-CN" dirty="0"/>
              <a:t>P</a:t>
            </a:r>
            <a:r>
              <a:rPr lang="zh-CN" altLang="en-US" dirty="0"/>
              <a:t>波与</a:t>
            </a:r>
            <a:r>
              <a:rPr lang="en-US" altLang="zh-CN" dirty="0"/>
              <a:t>QRS</a:t>
            </a:r>
            <a:r>
              <a:rPr lang="zh-CN" altLang="en-US" dirty="0"/>
              <a:t>波群关系稳定</a:t>
            </a:r>
          </a:p>
        </p:txBody>
      </p:sp>
    </p:spTree>
    <p:extLst>
      <p:ext uri="{BB962C8B-B14F-4D97-AF65-F5344CB8AC3E}">
        <p14:creationId xmlns:p14="http://schemas.microsoft.com/office/powerpoint/2010/main" val="27523559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497496"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一、正常窦性心律</a:t>
            </a:r>
          </a:p>
        </p:txBody>
      </p:sp>
      <p:sp>
        <p:nvSpPr>
          <p:cNvPr id="8" name="文本框 7">
            <a:extLst>
              <a:ext uri="{FF2B5EF4-FFF2-40B4-BE49-F238E27FC236}">
                <a16:creationId xmlns:a16="http://schemas.microsoft.com/office/drawing/2014/main" id="{86E86EFB-1B8C-410E-84BF-F5F0A13E1258}"/>
              </a:ext>
            </a:extLst>
          </p:cNvPr>
          <p:cNvSpPr txBox="1"/>
          <p:nvPr/>
        </p:nvSpPr>
        <p:spPr>
          <a:xfrm>
            <a:off x="354206" y="1009651"/>
            <a:ext cx="8435588" cy="369332"/>
          </a:xfrm>
          <a:prstGeom prst="rect">
            <a:avLst/>
          </a:prstGeom>
          <a:noFill/>
        </p:spPr>
        <p:txBody>
          <a:bodyPr wrap="square" rtlCol="0">
            <a:spAutoFit/>
          </a:bodyPr>
          <a:lstStyle/>
          <a:p>
            <a:r>
              <a:rPr lang="en-US" altLang="zh-CN" dirty="0"/>
              <a:t>      </a:t>
            </a:r>
            <a:endParaRPr lang="zh-CN" altLang="en-US" dirty="0"/>
          </a:p>
        </p:txBody>
      </p:sp>
      <p:sp>
        <p:nvSpPr>
          <p:cNvPr id="14" name="文本框 13">
            <a:extLst>
              <a:ext uri="{FF2B5EF4-FFF2-40B4-BE49-F238E27FC236}">
                <a16:creationId xmlns:a16="http://schemas.microsoft.com/office/drawing/2014/main" id="{901E8548-02BE-4EDF-A4E8-FF0F9FCBA076}"/>
              </a:ext>
            </a:extLst>
          </p:cNvPr>
          <p:cNvSpPr txBox="1"/>
          <p:nvPr/>
        </p:nvSpPr>
        <p:spPr>
          <a:xfrm>
            <a:off x="354206" y="1009651"/>
            <a:ext cx="8435588" cy="369332"/>
          </a:xfrm>
          <a:prstGeom prst="rect">
            <a:avLst/>
          </a:prstGeom>
          <a:noFill/>
        </p:spPr>
        <p:txBody>
          <a:bodyPr wrap="square" rtlCol="0">
            <a:spAutoFit/>
          </a:bodyPr>
          <a:lstStyle/>
          <a:p>
            <a:r>
              <a:rPr lang="en-US" altLang="zh-CN" dirty="0"/>
              <a:t>         </a:t>
            </a:r>
            <a:r>
              <a:rPr lang="zh-CN" altLang="en-US" dirty="0"/>
              <a:t>没有</a:t>
            </a:r>
            <a:r>
              <a:rPr lang="en-US" altLang="zh-CN" dirty="0"/>
              <a:t>P</a:t>
            </a:r>
            <a:r>
              <a:rPr lang="zh-CN" altLang="en-US" dirty="0"/>
              <a:t>波 说明窦房结信号没有下传：室性逸搏</a:t>
            </a:r>
          </a:p>
        </p:txBody>
      </p:sp>
      <p:pic>
        <p:nvPicPr>
          <p:cNvPr id="11" name="图片 10" descr="图片包含 游戏机&#10;&#10;描述已自动生成">
            <a:extLst>
              <a:ext uri="{FF2B5EF4-FFF2-40B4-BE49-F238E27FC236}">
                <a16:creationId xmlns:a16="http://schemas.microsoft.com/office/drawing/2014/main" id="{AA1CDBBD-7274-46D2-95AA-F225A53200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99849"/>
            <a:ext cx="9144000" cy="5358151"/>
          </a:xfrm>
          <a:prstGeom prst="rect">
            <a:avLst/>
          </a:prstGeom>
        </p:spPr>
      </p:pic>
    </p:spTree>
    <p:extLst>
      <p:ext uri="{BB962C8B-B14F-4D97-AF65-F5344CB8AC3E}">
        <p14:creationId xmlns:p14="http://schemas.microsoft.com/office/powerpoint/2010/main" val="24130561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497496"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一、正常窦性心律</a:t>
            </a:r>
          </a:p>
        </p:txBody>
      </p:sp>
      <p:sp>
        <p:nvSpPr>
          <p:cNvPr id="8" name="文本框 7">
            <a:extLst>
              <a:ext uri="{FF2B5EF4-FFF2-40B4-BE49-F238E27FC236}">
                <a16:creationId xmlns:a16="http://schemas.microsoft.com/office/drawing/2014/main" id="{86E86EFB-1B8C-410E-84BF-F5F0A13E1258}"/>
              </a:ext>
            </a:extLst>
          </p:cNvPr>
          <p:cNvSpPr txBox="1"/>
          <p:nvPr/>
        </p:nvSpPr>
        <p:spPr>
          <a:xfrm>
            <a:off x="354206" y="1009651"/>
            <a:ext cx="8435588" cy="369332"/>
          </a:xfrm>
          <a:prstGeom prst="rect">
            <a:avLst/>
          </a:prstGeom>
          <a:noFill/>
        </p:spPr>
        <p:txBody>
          <a:bodyPr wrap="square" rtlCol="0">
            <a:spAutoFit/>
          </a:bodyPr>
          <a:lstStyle/>
          <a:p>
            <a:r>
              <a:rPr lang="en-US" altLang="zh-CN" dirty="0"/>
              <a:t>      </a:t>
            </a:r>
            <a:endParaRPr lang="zh-CN" altLang="en-US" dirty="0"/>
          </a:p>
        </p:txBody>
      </p:sp>
      <p:sp>
        <p:nvSpPr>
          <p:cNvPr id="11" name="文本框 10">
            <a:extLst>
              <a:ext uri="{FF2B5EF4-FFF2-40B4-BE49-F238E27FC236}">
                <a16:creationId xmlns:a16="http://schemas.microsoft.com/office/drawing/2014/main" id="{826CD111-0A76-4C0A-A3B2-D23D3E8A80FD}"/>
              </a:ext>
            </a:extLst>
          </p:cNvPr>
          <p:cNvSpPr txBox="1"/>
          <p:nvPr/>
        </p:nvSpPr>
        <p:spPr>
          <a:xfrm>
            <a:off x="506606" y="1162051"/>
            <a:ext cx="8435588" cy="646331"/>
          </a:xfrm>
          <a:prstGeom prst="rect">
            <a:avLst/>
          </a:prstGeom>
          <a:noFill/>
        </p:spPr>
        <p:txBody>
          <a:bodyPr wrap="square" rtlCol="0">
            <a:spAutoFit/>
          </a:bodyPr>
          <a:lstStyle/>
          <a:p>
            <a:r>
              <a:rPr lang="en-US" altLang="zh-CN" dirty="0"/>
              <a:t>         P</a:t>
            </a:r>
            <a:r>
              <a:rPr lang="zh-CN" altLang="en-US" dirty="0"/>
              <a:t>波倒置 说明信号由心房底部传导至顶部 该自主节律不可能来源于窦房结：</a:t>
            </a:r>
            <a:r>
              <a:rPr lang="en-US" altLang="zh-CN" dirty="0">
                <a:solidFill>
                  <a:srgbClr val="FF1919"/>
                </a:solidFill>
              </a:rPr>
              <a:t>AVNRT(</a:t>
            </a:r>
            <a:r>
              <a:rPr lang="en-US" altLang="zh-CN" dirty="0"/>
              <a:t>atrioventricular node  reentrant tachycardia</a:t>
            </a:r>
            <a:r>
              <a:rPr lang="zh-CN" altLang="en-US" dirty="0"/>
              <a:t>，房室结折返型心动过速）</a:t>
            </a:r>
            <a:r>
              <a:rPr lang="en-US" altLang="zh-CN" dirty="0"/>
              <a:t>	</a:t>
            </a:r>
            <a:endParaRPr lang="zh-CN" altLang="en-US" dirty="0">
              <a:solidFill>
                <a:srgbClr val="FF1919"/>
              </a:solidFill>
            </a:endParaRPr>
          </a:p>
        </p:txBody>
      </p:sp>
      <p:pic>
        <p:nvPicPr>
          <p:cNvPr id="12" name="图片 11" descr="图片包含 游戏机, 钟表&#10;&#10;描述已自动生成">
            <a:extLst>
              <a:ext uri="{FF2B5EF4-FFF2-40B4-BE49-F238E27FC236}">
                <a16:creationId xmlns:a16="http://schemas.microsoft.com/office/drawing/2014/main" id="{CCD4B775-68E6-43BD-87BD-7F1C790E2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56" y="1960782"/>
            <a:ext cx="5654155" cy="3433937"/>
          </a:xfrm>
          <a:prstGeom prst="rect">
            <a:avLst/>
          </a:prstGeom>
        </p:spPr>
      </p:pic>
      <p:pic>
        <p:nvPicPr>
          <p:cNvPr id="44" name="图片 43" descr="图片包含 游戏机, 钟表&#10;&#10;描述已自动生成">
            <a:extLst>
              <a:ext uri="{FF2B5EF4-FFF2-40B4-BE49-F238E27FC236}">
                <a16:creationId xmlns:a16="http://schemas.microsoft.com/office/drawing/2014/main" id="{4430AFA8-FE7D-421A-BBFB-B0946DF93B57}"/>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146465" y="1960782"/>
            <a:ext cx="2921335" cy="3433937"/>
          </a:xfrm>
          <a:prstGeom prst="rect">
            <a:avLst/>
          </a:prstGeom>
        </p:spPr>
      </p:pic>
    </p:spTree>
    <p:extLst>
      <p:ext uri="{BB962C8B-B14F-4D97-AF65-F5344CB8AC3E}">
        <p14:creationId xmlns:p14="http://schemas.microsoft.com/office/powerpoint/2010/main" val="41072636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497496"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一、正常窦性心律</a:t>
            </a:r>
          </a:p>
        </p:txBody>
      </p:sp>
      <p:sp>
        <p:nvSpPr>
          <p:cNvPr id="8" name="文本框 7">
            <a:extLst>
              <a:ext uri="{FF2B5EF4-FFF2-40B4-BE49-F238E27FC236}">
                <a16:creationId xmlns:a16="http://schemas.microsoft.com/office/drawing/2014/main" id="{86E86EFB-1B8C-410E-84BF-F5F0A13E1258}"/>
              </a:ext>
            </a:extLst>
          </p:cNvPr>
          <p:cNvSpPr txBox="1"/>
          <p:nvPr/>
        </p:nvSpPr>
        <p:spPr>
          <a:xfrm>
            <a:off x="354206" y="1009651"/>
            <a:ext cx="8435588" cy="369332"/>
          </a:xfrm>
          <a:prstGeom prst="rect">
            <a:avLst/>
          </a:prstGeom>
          <a:noFill/>
        </p:spPr>
        <p:txBody>
          <a:bodyPr wrap="square" rtlCol="0">
            <a:spAutoFit/>
          </a:bodyPr>
          <a:lstStyle/>
          <a:p>
            <a:r>
              <a:rPr lang="en-US" altLang="zh-CN" dirty="0"/>
              <a:t>      </a:t>
            </a:r>
            <a:endParaRPr lang="zh-CN" altLang="en-US" dirty="0"/>
          </a:p>
        </p:txBody>
      </p:sp>
      <p:sp>
        <p:nvSpPr>
          <p:cNvPr id="12" name="文本框 11">
            <a:extLst>
              <a:ext uri="{FF2B5EF4-FFF2-40B4-BE49-F238E27FC236}">
                <a16:creationId xmlns:a16="http://schemas.microsoft.com/office/drawing/2014/main" id="{16DDE864-CAFE-4001-930A-9576D3BB5B3A}"/>
              </a:ext>
            </a:extLst>
          </p:cNvPr>
          <p:cNvSpPr txBox="1"/>
          <p:nvPr/>
        </p:nvSpPr>
        <p:spPr>
          <a:xfrm>
            <a:off x="506606" y="1162051"/>
            <a:ext cx="8435588" cy="923330"/>
          </a:xfrm>
          <a:prstGeom prst="rect">
            <a:avLst/>
          </a:prstGeom>
          <a:noFill/>
        </p:spPr>
        <p:txBody>
          <a:bodyPr wrap="square" rtlCol="0">
            <a:spAutoFit/>
          </a:bodyPr>
          <a:lstStyle/>
          <a:p>
            <a:r>
              <a:rPr lang="en-US" altLang="zh-CN" dirty="0"/>
              <a:t>         P-R</a:t>
            </a:r>
            <a:r>
              <a:rPr lang="zh-CN" altLang="en-US" dirty="0"/>
              <a:t>间期未处于</a:t>
            </a:r>
            <a:r>
              <a:rPr lang="en-US" altLang="zh-CN" dirty="0"/>
              <a:t>0.12-0.20</a:t>
            </a:r>
            <a:r>
              <a:rPr lang="zh-CN" altLang="en-US" dirty="0"/>
              <a:t>，若</a:t>
            </a:r>
            <a:r>
              <a:rPr lang="en-US" altLang="zh-CN" dirty="0"/>
              <a:t>P-R</a:t>
            </a:r>
            <a:r>
              <a:rPr lang="zh-CN" altLang="en-US" dirty="0"/>
              <a:t>间期小于</a:t>
            </a:r>
            <a:r>
              <a:rPr lang="en-US" altLang="zh-CN" dirty="0"/>
              <a:t>0.12</a:t>
            </a:r>
            <a:r>
              <a:rPr lang="zh-CN" altLang="en-US" dirty="0"/>
              <a:t>说明</a:t>
            </a:r>
            <a:r>
              <a:rPr lang="en-US" altLang="zh-CN" dirty="0"/>
              <a:t>P</a:t>
            </a:r>
            <a:r>
              <a:rPr lang="zh-CN" altLang="en-US" dirty="0"/>
              <a:t>波下传未走房室结：预激综合征；若大于</a:t>
            </a:r>
            <a:r>
              <a:rPr lang="en-US" altLang="zh-CN" dirty="0"/>
              <a:t>0.12</a:t>
            </a:r>
            <a:r>
              <a:rPr lang="zh-CN" altLang="en-US" dirty="0"/>
              <a:t>则属于另一种心律失常：房室传导阻滞，也不能属于正常窦性心律。</a:t>
            </a:r>
            <a:endParaRPr lang="zh-CN" altLang="en-US" dirty="0">
              <a:solidFill>
                <a:srgbClr val="FF1919"/>
              </a:solidFill>
            </a:endParaRPr>
          </a:p>
        </p:txBody>
      </p:sp>
      <p:pic>
        <p:nvPicPr>
          <p:cNvPr id="13" name="图片 12" descr="图片包含 游戏机&#10;&#10;描述已自动生成">
            <a:extLst>
              <a:ext uri="{FF2B5EF4-FFF2-40B4-BE49-F238E27FC236}">
                <a16:creationId xmlns:a16="http://schemas.microsoft.com/office/drawing/2014/main" id="{FA197183-0CC3-4287-A80C-90C3DD43E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085381"/>
            <a:ext cx="9144000" cy="4772619"/>
          </a:xfrm>
          <a:prstGeom prst="rect">
            <a:avLst/>
          </a:prstGeom>
        </p:spPr>
      </p:pic>
    </p:spTree>
    <p:extLst>
      <p:ext uri="{BB962C8B-B14F-4D97-AF65-F5344CB8AC3E}">
        <p14:creationId xmlns:p14="http://schemas.microsoft.com/office/powerpoint/2010/main" val="1109078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2646878"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二、心房颤动</a:t>
            </a:r>
          </a:p>
        </p:txBody>
      </p:sp>
      <p:sp>
        <p:nvSpPr>
          <p:cNvPr id="10" name="文本框 9">
            <a:extLst>
              <a:ext uri="{FF2B5EF4-FFF2-40B4-BE49-F238E27FC236}">
                <a16:creationId xmlns:a16="http://schemas.microsoft.com/office/drawing/2014/main" id="{E3C58128-E315-43DA-BB6A-21C6151F2F4B}"/>
              </a:ext>
            </a:extLst>
          </p:cNvPr>
          <p:cNvSpPr txBox="1"/>
          <p:nvPr/>
        </p:nvSpPr>
        <p:spPr>
          <a:xfrm>
            <a:off x="354206" y="979875"/>
            <a:ext cx="8435588" cy="923330"/>
          </a:xfrm>
          <a:prstGeom prst="rect">
            <a:avLst/>
          </a:prstGeom>
          <a:noFill/>
        </p:spPr>
        <p:txBody>
          <a:bodyPr wrap="square" rtlCol="0">
            <a:spAutoFit/>
          </a:bodyPr>
          <a:lstStyle/>
          <a:p>
            <a:r>
              <a:rPr lang="en-US" altLang="zh-CN" dirty="0"/>
              <a:t>         </a:t>
            </a:r>
            <a:r>
              <a:rPr lang="zh-CN" altLang="en-US" dirty="0"/>
              <a:t>心房颤动发病机制尚不完全明确，但与心房肌电生理特性改变密切相关。且目前认为起始机制与维持机制不同。在心电图上主要有以下特征性改变：</a:t>
            </a:r>
            <a:r>
              <a:rPr lang="zh-CN" altLang="en-US" dirty="0">
                <a:solidFill>
                  <a:srgbClr val="FF0000"/>
                </a:solidFill>
              </a:rPr>
              <a:t>心室率（</a:t>
            </a:r>
            <a:r>
              <a:rPr lang="en-US" altLang="zh-CN" dirty="0">
                <a:solidFill>
                  <a:srgbClr val="FF0000"/>
                </a:solidFill>
              </a:rPr>
              <a:t>R-R</a:t>
            </a:r>
            <a:r>
              <a:rPr lang="zh-CN" altLang="en-US" dirty="0">
                <a:solidFill>
                  <a:srgbClr val="FF0000"/>
                </a:solidFill>
              </a:rPr>
              <a:t>）绝对不齐</a:t>
            </a:r>
            <a:r>
              <a:rPr lang="zh-CN" altLang="en-US" dirty="0"/>
              <a:t>。心房波</a:t>
            </a:r>
            <a:r>
              <a:rPr lang="en-US" altLang="zh-CN" dirty="0"/>
              <a:t>P</a:t>
            </a:r>
            <a:r>
              <a:rPr lang="zh-CN" altLang="en-US" dirty="0"/>
              <a:t>显示不清，取而代之的</a:t>
            </a:r>
            <a:r>
              <a:rPr lang="en-US" altLang="zh-CN" dirty="0"/>
              <a:t>350-600</a:t>
            </a:r>
            <a:r>
              <a:rPr lang="zh-CN" altLang="en-US" dirty="0"/>
              <a:t>次</a:t>
            </a:r>
            <a:r>
              <a:rPr lang="en-US" altLang="zh-CN" dirty="0"/>
              <a:t>/</a:t>
            </a:r>
            <a:r>
              <a:rPr lang="zh-CN" altLang="en-US" dirty="0"/>
              <a:t>分的（房颤波）</a:t>
            </a:r>
            <a:r>
              <a:rPr lang="en-US" altLang="zh-CN" dirty="0">
                <a:solidFill>
                  <a:srgbClr val="FF0000"/>
                </a:solidFill>
              </a:rPr>
              <a:t>f</a:t>
            </a:r>
            <a:r>
              <a:rPr lang="zh-CN" altLang="en-US" dirty="0">
                <a:solidFill>
                  <a:srgbClr val="FF0000"/>
                </a:solidFill>
              </a:rPr>
              <a:t>波。</a:t>
            </a:r>
          </a:p>
        </p:txBody>
      </p:sp>
      <p:pic>
        <p:nvPicPr>
          <p:cNvPr id="8" name="图片 7">
            <a:extLst>
              <a:ext uri="{FF2B5EF4-FFF2-40B4-BE49-F238E27FC236}">
                <a16:creationId xmlns:a16="http://schemas.microsoft.com/office/drawing/2014/main" id="{CB551912-807E-4BE3-B3C3-0F4207388A4F}"/>
              </a:ext>
            </a:extLst>
          </p:cNvPr>
          <p:cNvPicPr>
            <a:picLocks noChangeAspect="1"/>
          </p:cNvPicPr>
          <p:nvPr/>
        </p:nvPicPr>
        <p:blipFill>
          <a:blip r:embed="rId3"/>
          <a:stretch>
            <a:fillRect/>
          </a:stretch>
        </p:blipFill>
        <p:spPr>
          <a:xfrm>
            <a:off x="682567" y="2081098"/>
            <a:ext cx="6175433" cy="3786391"/>
          </a:xfrm>
          <a:prstGeom prst="rect">
            <a:avLst/>
          </a:prstGeom>
        </p:spPr>
      </p:pic>
      <p:pic>
        <p:nvPicPr>
          <p:cNvPr id="13" name="图片 12" descr="卡通人物&#10;&#10;描述已自动生成">
            <a:extLst>
              <a:ext uri="{FF2B5EF4-FFF2-40B4-BE49-F238E27FC236}">
                <a16:creationId xmlns:a16="http://schemas.microsoft.com/office/drawing/2014/main" id="{9009962C-311A-4A0D-8A9A-B571F253B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8048" y="2072487"/>
            <a:ext cx="1791746" cy="3786391"/>
          </a:xfrm>
          <a:prstGeom prst="rect">
            <a:avLst/>
          </a:prstGeom>
        </p:spPr>
      </p:pic>
    </p:spTree>
    <p:extLst>
      <p:ext uri="{BB962C8B-B14F-4D97-AF65-F5344CB8AC3E}">
        <p14:creationId xmlns:p14="http://schemas.microsoft.com/office/powerpoint/2010/main" val="30601154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2650084"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二、心房颤动</a:t>
            </a:r>
          </a:p>
        </p:txBody>
      </p:sp>
      <p:pic>
        <p:nvPicPr>
          <p:cNvPr id="10" name="图片 9" descr="图片包含 游戏机&#10;&#10;描述已自动生成">
            <a:extLst>
              <a:ext uri="{FF2B5EF4-FFF2-40B4-BE49-F238E27FC236}">
                <a16:creationId xmlns:a16="http://schemas.microsoft.com/office/drawing/2014/main" id="{B5507C29-9B25-44E9-9438-1B3814167D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52529"/>
            <a:ext cx="9144000" cy="5705471"/>
          </a:xfrm>
          <a:prstGeom prst="rect">
            <a:avLst/>
          </a:prstGeom>
        </p:spPr>
      </p:pic>
    </p:spTree>
    <p:extLst>
      <p:ext uri="{BB962C8B-B14F-4D97-AF65-F5344CB8AC3E}">
        <p14:creationId xmlns:p14="http://schemas.microsoft.com/office/powerpoint/2010/main" val="3509115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图片包含 游戏机, 画&#10;&#10;描述已自动生成">
            <a:extLst>
              <a:ext uri="{FF2B5EF4-FFF2-40B4-BE49-F238E27FC236}">
                <a16:creationId xmlns:a16="http://schemas.microsoft.com/office/drawing/2014/main" id="{92E2498C-DF8E-410B-92EA-71EC0A216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801" y="3754217"/>
            <a:ext cx="2475134" cy="2478674"/>
          </a:xfrm>
          <a:prstGeom prst="rect">
            <a:avLst/>
          </a:prstGeom>
        </p:spPr>
      </p:pic>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4288353"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一、心血管系生理基础</a:t>
            </a:r>
          </a:p>
        </p:txBody>
      </p:sp>
      <p:pic>
        <p:nvPicPr>
          <p:cNvPr id="11" name="图片 10" descr="图片包含 游戏机, 文字&#10;&#10;描述已自动生成">
            <a:extLst>
              <a:ext uri="{FF2B5EF4-FFF2-40B4-BE49-F238E27FC236}">
                <a16:creationId xmlns:a16="http://schemas.microsoft.com/office/drawing/2014/main" id="{6A26FE0F-0076-4EDD-BB95-D9A23B90C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38" y="948188"/>
            <a:ext cx="6263747" cy="5884877"/>
          </a:xfrm>
          <a:prstGeom prst="rect">
            <a:avLst/>
          </a:prstGeom>
        </p:spPr>
      </p:pic>
      <p:sp>
        <p:nvSpPr>
          <p:cNvPr id="12" name="文本框 11">
            <a:extLst>
              <a:ext uri="{FF2B5EF4-FFF2-40B4-BE49-F238E27FC236}">
                <a16:creationId xmlns:a16="http://schemas.microsoft.com/office/drawing/2014/main" id="{AA86C051-49B9-4D3A-A808-F5BA32B34258}"/>
              </a:ext>
            </a:extLst>
          </p:cNvPr>
          <p:cNvSpPr txBox="1"/>
          <p:nvPr/>
        </p:nvSpPr>
        <p:spPr>
          <a:xfrm>
            <a:off x="6678606" y="1285875"/>
            <a:ext cx="2295525" cy="923330"/>
          </a:xfrm>
          <a:prstGeom prst="rect">
            <a:avLst/>
          </a:prstGeom>
          <a:noFill/>
        </p:spPr>
        <p:txBody>
          <a:bodyPr wrap="square" rtlCol="0">
            <a:spAutoFit/>
          </a:bodyPr>
          <a:lstStyle/>
          <a:p>
            <a:r>
              <a:rPr lang="en-US" altLang="zh-CN" dirty="0"/>
              <a:t>1.</a:t>
            </a:r>
            <a:r>
              <a:rPr lang="zh-CN" altLang="en-US" dirty="0"/>
              <a:t>心脏内部大致分为左右心房、左右心室共</a:t>
            </a:r>
            <a:r>
              <a:rPr lang="en-US" altLang="zh-CN" dirty="0"/>
              <a:t>4</a:t>
            </a:r>
            <a:r>
              <a:rPr lang="zh-CN" altLang="en-US" dirty="0"/>
              <a:t>个“小房子”</a:t>
            </a:r>
          </a:p>
        </p:txBody>
      </p:sp>
      <p:sp>
        <p:nvSpPr>
          <p:cNvPr id="14" name="文本框 13">
            <a:extLst>
              <a:ext uri="{FF2B5EF4-FFF2-40B4-BE49-F238E27FC236}">
                <a16:creationId xmlns:a16="http://schemas.microsoft.com/office/drawing/2014/main" id="{D3B43C9E-76E7-4B27-BFE0-98F4868C146C}"/>
              </a:ext>
            </a:extLst>
          </p:cNvPr>
          <p:cNvSpPr txBox="1"/>
          <p:nvPr/>
        </p:nvSpPr>
        <p:spPr>
          <a:xfrm>
            <a:off x="6678606" y="2606295"/>
            <a:ext cx="2295525" cy="646331"/>
          </a:xfrm>
          <a:prstGeom prst="rect">
            <a:avLst/>
          </a:prstGeom>
          <a:noFill/>
        </p:spPr>
        <p:txBody>
          <a:bodyPr wrap="square" rtlCol="0">
            <a:spAutoFit/>
          </a:bodyPr>
          <a:lstStyle/>
          <a:p>
            <a:r>
              <a:rPr lang="en-US" altLang="zh-CN" dirty="0"/>
              <a:t>2.</a:t>
            </a:r>
            <a:r>
              <a:rPr lang="zh-CN" altLang="en-US" dirty="0"/>
              <a:t>左心室厚度比右心更厚</a:t>
            </a:r>
          </a:p>
        </p:txBody>
      </p:sp>
      <p:pic>
        <p:nvPicPr>
          <p:cNvPr id="15" name="图片 14" descr="图片包含 游戏机&#10;&#10;描述已自动生成">
            <a:extLst>
              <a:ext uri="{FF2B5EF4-FFF2-40B4-BE49-F238E27FC236}">
                <a16:creationId xmlns:a16="http://schemas.microsoft.com/office/drawing/2014/main" id="{20A56785-B17D-4FAA-B19B-7BA6F2CC02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8801" y="3754217"/>
            <a:ext cx="2475134" cy="2475134"/>
          </a:xfrm>
          <a:prstGeom prst="rect">
            <a:avLst/>
          </a:prstGeom>
        </p:spPr>
      </p:pic>
      <p:sp>
        <p:nvSpPr>
          <p:cNvPr id="17" name="动作按钮: 空白 16">
            <a:hlinkClick r:id="rId6"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28706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5"/>
                                        </p:tgtEl>
                                        <p:attrNameLst>
                                          <p:attrName>style.opacity</p:attrName>
                                        </p:attrNameLst>
                                      </p:cBhvr>
                                      <p:to>
                                        <p:strVal val="0"/>
                                      </p:to>
                                    </p:set>
                                    <p:animEffect filter="image" prLst="opacity: 0">
                                      <p:cBhvr rctx="IE">
                                        <p:cTn id="7" dur="indefinite"/>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mph" presetSubtype="0" fill="hold" nodeType="clickEffect">
                                  <p:stCondLst>
                                    <p:cond delay="0"/>
                                  </p:stCondLst>
                                  <p:childTnLst>
                                    <p:animClr clrSpc="hsl" dir="cw">
                                      <p:cBhvr override="childStyle">
                                        <p:cTn id="11" dur="500" fill="hold"/>
                                        <p:tgtEl>
                                          <p:spTgt spid="19"/>
                                        </p:tgtEl>
                                        <p:attrNameLst>
                                          <p:attrName>style.color</p:attrName>
                                        </p:attrNameLst>
                                      </p:cBhvr>
                                      <p:by>
                                        <p:hsl h="0" s="-12549" l="-25098"/>
                                      </p:by>
                                    </p:animClr>
                                    <p:animClr clrSpc="hsl" dir="cw">
                                      <p:cBhvr>
                                        <p:cTn id="12" dur="500" fill="hold"/>
                                        <p:tgtEl>
                                          <p:spTgt spid="19"/>
                                        </p:tgtEl>
                                        <p:attrNameLst>
                                          <p:attrName>fillcolor</p:attrName>
                                        </p:attrNameLst>
                                      </p:cBhvr>
                                      <p:by>
                                        <p:hsl h="0" s="-12549" l="-25098"/>
                                      </p:by>
                                    </p:animClr>
                                    <p:animClr clrSpc="hsl" dir="cw">
                                      <p:cBhvr>
                                        <p:cTn id="13" dur="500" fill="hold"/>
                                        <p:tgtEl>
                                          <p:spTgt spid="19"/>
                                        </p:tgtEl>
                                        <p:attrNameLst>
                                          <p:attrName>stroke.color</p:attrName>
                                        </p:attrNameLst>
                                      </p:cBhvr>
                                      <p:by>
                                        <p:hsl h="0" s="-12549" l="-25098"/>
                                      </p:by>
                                    </p:animClr>
                                    <p:set>
                                      <p:cBhvr>
                                        <p:cTn id="14"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467616"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三、房室传导阻滞</a:t>
            </a:r>
          </a:p>
        </p:txBody>
      </p:sp>
      <p:sp>
        <p:nvSpPr>
          <p:cNvPr id="11" name="文本框 10">
            <a:extLst>
              <a:ext uri="{FF2B5EF4-FFF2-40B4-BE49-F238E27FC236}">
                <a16:creationId xmlns:a16="http://schemas.microsoft.com/office/drawing/2014/main" id="{50129F01-1512-441B-8FF1-1474B0866610}"/>
              </a:ext>
            </a:extLst>
          </p:cNvPr>
          <p:cNvSpPr txBox="1"/>
          <p:nvPr/>
        </p:nvSpPr>
        <p:spPr>
          <a:xfrm>
            <a:off x="354206" y="979875"/>
            <a:ext cx="8435588" cy="1200329"/>
          </a:xfrm>
          <a:prstGeom prst="rect">
            <a:avLst/>
          </a:prstGeom>
          <a:noFill/>
        </p:spPr>
        <p:txBody>
          <a:bodyPr wrap="square" rtlCol="0">
            <a:spAutoFit/>
          </a:bodyPr>
          <a:lstStyle/>
          <a:p>
            <a:r>
              <a:rPr lang="en-US" altLang="zh-CN" dirty="0"/>
              <a:t>         PR</a:t>
            </a:r>
            <a:r>
              <a:rPr lang="zh-CN" altLang="en-US" dirty="0"/>
              <a:t>间期反应从心房到心室的传导，包括心房除极及随后激动通过房室结、房室束、左右束支机其末梢的浦肯野纤维，使心室除极之间的过程。正常的</a:t>
            </a:r>
            <a:r>
              <a:rPr lang="en-US" altLang="zh-CN" dirty="0"/>
              <a:t>PR</a:t>
            </a:r>
            <a:r>
              <a:rPr lang="zh-CN" altLang="en-US" dirty="0"/>
              <a:t>间期应介于</a:t>
            </a:r>
            <a:r>
              <a:rPr lang="en-US" altLang="zh-CN" dirty="0"/>
              <a:t>0.12-0.20s</a:t>
            </a:r>
            <a:r>
              <a:rPr lang="zh-CN" altLang="en-US" dirty="0"/>
              <a:t>之间。一度房室传导阻滞（</a:t>
            </a:r>
            <a:r>
              <a:rPr lang="en-US" altLang="zh-CN" dirty="0"/>
              <a:t>I-atrioventricular block</a:t>
            </a:r>
            <a:r>
              <a:rPr lang="zh-CN" altLang="en-US" dirty="0"/>
              <a:t>，</a:t>
            </a:r>
            <a:r>
              <a:rPr lang="en-US" altLang="zh-CN" dirty="0"/>
              <a:t>I-AVB</a:t>
            </a:r>
            <a:r>
              <a:rPr lang="zh-CN" altLang="en-US" dirty="0"/>
              <a:t>）定义为</a:t>
            </a:r>
            <a:r>
              <a:rPr lang="en-US" altLang="zh-CN" dirty="0">
                <a:solidFill>
                  <a:srgbClr val="DD0012"/>
                </a:solidFill>
              </a:rPr>
              <a:t>PR</a:t>
            </a:r>
            <a:r>
              <a:rPr lang="zh-CN" altLang="en-US" dirty="0">
                <a:solidFill>
                  <a:srgbClr val="DD0012"/>
                </a:solidFill>
              </a:rPr>
              <a:t>间期延长（静息心律时</a:t>
            </a:r>
            <a:r>
              <a:rPr lang="en-US" altLang="zh-CN" dirty="0">
                <a:solidFill>
                  <a:srgbClr val="DD0012"/>
                </a:solidFill>
              </a:rPr>
              <a:t>&gt;200ms</a:t>
            </a:r>
            <a:r>
              <a:rPr lang="zh-CN" altLang="en-US" dirty="0">
                <a:solidFill>
                  <a:srgbClr val="DD0012"/>
                </a:solidFill>
              </a:rPr>
              <a:t>）</a:t>
            </a:r>
          </a:p>
        </p:txBody>
      </p:sp>
      <p:pic>
        <p:nvPicPr>
          <p:cNvPr id="12" name="图片 11" descr="图片包含 游戏机&#10;&#10;描述已自动生成">
            <a:extLst>
              <a:ext uri="{FF2B5EF4-FFF2-40B4-BE49-F238E27FC236}">
                <a16:creationId xmlns:a16="http://schemas.microsoft.com/office/drawing/2014/main" id="{51FD6731-17EC-4D4A-AAD5-DAB24D29F8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180204"/>
            <a:ext cx="9144000" cy="4480996"/>
          </a:xfrm>
          <a:prstGeom prst="rect">
            <a:avLst/>
          </a:prstGeom>
        </p:spPr>
      </p:pic>
    </p:spTree>
    <p:extLst>
      <p:ext uri="{BB962C8B-B14F-4D97-AF65-F5344CB8AC3E}">
        <p14:creationId xmlns:p14="http://schemas.microsoft.com/office/powerpoint/2010/main" val="4676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467616"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三、房室传导阻滞</a:t>
            </a:r>
          </a:p>
        </p:txBody>
      </p:sp>
      <p:sp>
        <p:nvSpPr>
          <p:cNvPr id="10" name="文本框 9">
            <a:extLst>
              <a:ext uri="{FF2B5EF4-FFF2-40B4-BE49-F238E27FC236}">
                <a16:creationId xmlns:a16="http://schemas.microsoft.com/office/drawing/2014/main" id="{429B8E03-715A-481D-8061-F29AEFEF20B7}"/>
              </a:ext>
            </a:extLst>
          </p:cNvPr>
          <p:cNvSpPr txBox="1"/>
          <p:nvPr/>
        </p:nvSpPr>
        <p:spPr>
          <a:xfrm>
            <a:off x="354206" y="979875"/>
            <a:ext cx="8435588" cy="923330"/>
          </a:xfrm>
          <a:prstGeom prst="rect">
            <a:avLst/>
          </a:prstGeom>
          <a:noFill/>
        </p:spPr>
        <p:txBody>
          <a:bodyPr wrap="square" rtlCol="0">
            <a:spAutoFit/>
          </a:bodyPr>
          <a:lstStyle/>
          <a:p>
            <a:r>
              <a:rPr lang="en-US" altLang="zh-CN" dirty="0"/>
              <a:t>         </a:t>
            </a:r>
            <a:r>
              <a:rPr lang="zh-CN" altLang="en-US" dirty="0"/>
              <a:t>三度房室传导阻滞才是真正意义上的“阻滞”既心房和心室电活动传导通道完全阻断，形成所谓的“房室分离”典型特征为心电图上心房和心室都具有自主节律，但相互之间没有关联（</a:t>
            </a:r>
            <a:r>
              <a:rPr lang="en-US" altLang="zh-CN" dirty="0"/>
              <a:t>P-P</a:t>
            </a:r>
            <a:r>
              <a:rPr lang="zh-CN" altLang="en-US" dirty="0"/>
              <a:t>间期及</a:t>
            </a:r>
            <a:r>
              <a:rPr lang="en-US" altLang="zh-CN" dirty="0"/>
              <a:t>R-R</a:t>
            </a:r>
            <a:r>
              <a:rPr lang="zh-CN" altLang="en-US" dirty="0"/>
              <a:t>间期规则，但</a:t>
            </a:r>
            <a:r>
              <a:rPr lang="en-US" altLang="zh-CN" dirty="0"/>
              <a:t>PR</a:t>
            </a:r>
            <a:r>
              <a:rPr lang="zh-CN" altLang="en-US" dirty="0"/>
              <a:t>间期没有规律）。</a:t>
            </a:r>
            <a:endParaRPr lang="zh-CN" altLang="en-US" dirty="0">
              <a:solidFill>
                <a:srgbClr val="DD0012"/>
              </a:solidFill>
            </a:endParaRPr>
          </a:p>
        </p:txBody>
      </p:sp>
    </p:spTree>
    <p:extLst>
      <p:ext uri="{BB962C8B-B14F-4D97-AF65-F5344CB8AC3E}">
        <p14:creationId xmlns:p14="http://schemas.microsoft.com/office/powerpoint/2010/main" val="2065495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3467616"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四、束支传导阻滞</a:t>
            </a:r>
          </a:p>
        </p:txBody>
      </p:sp>
      <p:sp>
        <p:nvSpPr>
          <p:cNvPr id="10" name="文本框 9">
            <a:extLst>
              <a:ext uri="{FF2B5EF4-FFF2-40B4-BE49-F238E27FC236}">
                <a16:creationId xmlns:a16="http://schemas.microsoft.com/office/drawing/2014/main" id="{FE74B1F9-6ABA-47CF-8114-B9F7F1B4A842}"/>
              </a:ext>
            </a:extLst>
          </p:cNvPr>
          <p:cNvSpPr txBox="1"/>
          <p:nvPr/>
        </p:nvSpPr>
        <p:spPr>
          <a:xfrm>
            <a:off x="354206" y="979875"/>
            <a:ext cx="8435588" cy="1754326"/>
          </a:xfrm>
          <a:prstGeom prst="rect">
            <a:avLst/>
          </a:prstGeom>
          <a:noFill/>
        </p:spPr>
        <p:txBody>
          <a:bodyPr wrap="square" rtlCol="0">
            <a:spAutoFit/>
          </a:bodyPr>
          <a:lstStyle/>
          <a:p>
            <a:r>
              <a:rPr lang="en-US" altLang="zh-CN" dirty="0"/>
              <a:t>         </a:t>
            </a:r>
            <a:r>
              <a:rPr lang="zh-CN" altLang="en-US" dirty="0"/>
              <a:t>房室束向下分出左右束支，和房室传导阻滞类似，左右束支传导也会出现问题。按阻滞的束支可分为左束支传导阻滞阻滞和右术支传导阻滞。程度上可分为完全或不完全。完整的表述应为：完全左束支传导阻滞阻滞</a:t>
            </a:r>
            <a:r>
              <a:rPr lang="zh-CN" altLang="en-US" dirty="0">
                <a:latin typeface="+mn-ea"/>
              </a:rPr>
              <a:t>（</a:t>
            </a:r>
            <a:r>
              <a:rPr lang="en-US" altLang="zh-CN" dirty="0">
                <a:latin typeface="+mn-ea"/>
              </a:rPr>
              <a:t>complete left bundle branch </a:t>
            </a:r>
            <a:r>
              <a:rPr lang="en-US" altLang="zh-CN" dirty="0" err="1">
                <a:latin typeface="+mn-ea"/>
              </a:rPr>
              <a:t>block,CLBBB</a:t>
            </a:r>
            <a:r>
              <a:rPr lang="zh-CN" altLang="en-US" dirty="0"/>
              <a:t>）或不完全右束支传导阻滞（</a:t>
            </a:r>
            <a:r>
              <a:rPr lang="en-US" altLang="zh-CN" dirty="0">
                <a:latin typeface="+mn-ea"/>
              </a:rPr>
              <a:t> incomplete right bundle branch </a:t>
            </a:r>
            <a:r>
              <a:rPr lang="en-US" altLang="zh-CN" dirty="0" err="1">
                <a:latin typeface="+mn-ea"/>
              </a:rPr>
              <a:t>block,ICRBBB</a:t>
            </a:r>
            <a:r>
              <a:rPr lang="en-US" altLang="zh-CN" dirty="0">
                <a:latin typeface="+mn-ea"/>
              </a:rPr>
              <a:t>)</a:t>
            </a:r>
            <a:r>
              <a:rPr lang="zh-CN" altLang="en-US" dirty="0">
                <a:latin typeface="+mn-ea"/>
              </a:rPr>
              <a:t> 。可以根据心电向量的概念来理解某一束支发生传导阻滞时的心电图特征</a:t>
            </a:r>
          </a:p>
        </p:txBody>
      </p:sp>
      <p:pic>
        <p:nvPicPr>
          <p:cNvPr id="11" name="图片 10" descr="卡通人物&#10;&#10;描述已自动生成">
            <a:extLst>
              <a:ext uri="{FF2B5EF4-FFF2-40B4-BE49-F238E27FC236}">
                <a16:creationId xmlns:a16="http://schemas.microsoft.com/office/drawing/2014/main" id="{F3FB47EB-924D-4F9D-8006-93CCC6066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598" y="2552453"/>
            <a:ext cx="4380803" cy="3786391"/>
          </a:xfrm>
          <a:prstGeom prst="rect">
            <a:avLst/>
          </a:prstGeom>
        </p:spPr>
      </p:pic>
    </p:spTree>
    <p:extLst>
      <p:ext uri="{BB962C8B-B14F-4D97-AF65-F5344CB8AC3E}">
        <p14:creationId xmlns:p14="http://schemas.microsoft.com/office/powerpoint/2010/main" val="11961475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83DCAC37-8051-4F2C-8CDC-A92677C960A6}"/>
              </a:ext>
            </a:extLst>
          </p:cNvPr>
          <p:cNvSpPr txBox="1"/>
          <p:nvPr/>
        </p:nvSpPr>
        <p:spPr>
          <a:xfrm>
            <a:off x="354206" y="979875"/>
            <a:ext cx="8435588" cy="923330"/>
          </a:xfrm>
          <a:prstGeom prst="rect">
            <a:avLst/>
          </a:prstGeom>
          <a:noFill/>
        </p:spPr>
        <p:txBody>
          <a:bodyPr wrap="square" rtlCol="0">
            <a:spAutoFit/>
          </a:bodyPr>
          <a:lstStyle/>
          <a:p>
            <a:r>
              <a:rPr lang="en-US" altLang="zh-CN" dirty="0"/>
              <a:t>         </a:t>
            </a:r>
            <a:r>
              <a:rPr lang="zh-CN" altLang="en-US" dirty="0"/>
              <a:t>美国心脏协会提出的</a:t>
            </a:r>
            <a:r>
              <a:rPr lang="en-US" altLang="zh-CN" dirty="0"/>
              <a:t>LBBB</a:t>
            </a:r>
            <a:r>
              <a:rPr lang="zh-CN" altLang="en-US" dirty="0"/>
              <a:t>标准为：</a:t>
            </a:r>
            <a:r>
              <a:rPr lang="en-US" altLang="zh-CN" dirty="0"/>
              <a:t>1.</a:t>
            </a:r>
            <a:r>
              <a:rPr lang="zh-CN" altLang="en-US" dirty="0"/>
              <a:t>成人</a:t>
            </a:r>
            <a:r>
              <a:rPr lang="en-US" altLang="zh-CN" dirty="0"/>
              <a:t>QRS</a:t>
            </a:r>
            <a:r>
              <a:rPr lang="zh-CN" altLang="en-US" dirty="0"/>
              <a:t>波时限大于</a:t>
            </a:r>
            <a:r>
              <a:rPr lang="en-US" altLang="zh-CN" dirty="0"/>
              <a:t>120ms 2.</a:t>
            </a:r>
            <a:r>
              <a:rPr lang="zh-CN" altLang="en-US" dirty="0"/>
              <a:t>导联</a:t>
            </a:r>
            <a:r>
              <a:rPr lang="en-US" altLang="zh-CN" dirty="0"/>
              <a:t>I aVL V5-V6</a:t>
            </a:r>
            <a:r>
              <a:rPr lang="zh-CN" altLang="en-US" dirty="0"/>
              <a:t>导联出现宽大畸形的</a:t>
            </a:r>
            <a:r>
              <a:rPr lang="en-US" altLang="zh-CN" dirty="0"/>
              <a:t>QRS</a:t>
            </a:r>
            <a:r>
              <a:rPr lang="zh-CN" altLang="en-US" dirty="0"/>
              <a:t>波。导联</a:t>
            </a:r>
            <a:r>
              <a:rPr lang="en-US" altLang="zh-CN" dirty="0"/>
              <a:t>I V5-V6 Q</a:t>
            </a:r>
            <a:r>
              <a:rPr lang="zh-CN" altLang="en-US" dirty="0"/>
              <a:t>波消失，但导联</a:t>
            </a:r>
            <a:r>
              <a:rPr lang="en-US" altLang="zh-CN" dirty="0"/>
              <a:t>aVL</a:t>
            </a:r>
            <a:r>
              <a:rPr lang="zh-CN" altLang="en-US" dirty="0"/>
              <a:t>可能存在狭窄</a:t>
            </a:r>
            <a:r>
              <a:rPr lang="en-US" altLang="zh-CN" dirty="0"/>
              <a:t>q</a:t>
            </a:r>
            <a:r>
              <a:rPr lang="zh-CN" altLang="en-US" dirty="0"/>
              <a:t>波。</a:t>
            </a:r>
            <a:r>
              <a:rPr lang="en-US" altLang="zh-CN" dirty="0"/>
              <a:t>3.T</a:t>
            </a:r>
            <a:r>
              <a:rPr lang="zh-CN" altLang="en-US" dirty="0"/>
              <a:t>波通常与主波相反 </a:t>
            </a:r>
            <a:r>
              <a:rPr lang="en-US" altLang="zh-CN" dirty="0"/>
              <a:t>4.</a:t>
            </a:r>
            <a:r>
              <a:rPr lang="zh-CN" altLang="en-US" dirty="0"/>
              <a:t>电轴方向会发生改变。</a:t>
            </a:r>
            <a:endParaRPr lang="zh-CN" altLang="en-US" dirty="0">
              <a:latin typeface="+mn-ea"/>
            </a:endParaRPr>
          </a:p>
        </p:txBody>
      </p:sp>
      <p:pic>
        <p:nvPicPr>
          <p:cNvPr id="12" name="图片 11" descr="卡通人物&#10;&#10;描述已自动生成">
            <a:extLst>
              <a:ext uri="{FF2B5EF4-FFF2-40B4-BE49-F238E27FC236}">
                <a16:creationId xmlns:a16="http://schemas.microsoft.com/office/drawing/2014/main" id="{03008D26-1375-4829-90D7-9734A962D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598" y="2552453"/>
            <a:ext cx="4380803" cy="3786391"/>
          </a:xfrm>
          <a:prstGeom prst="rect">
            <a:avLst/>
          </a:prstGeom>
        </p:spPr>
      </p:pic>
      <p:sp>
        <p:nvSpPr>
          <p:cNvPr id="13" name="箭头: 右 12">
            <a:extLst>
              <a:ext uri="{FF2B5EF4-FFF2-40B4-BE49-F238E27FC236}">
                <a16:creationId xmlns:a16="http://schemas.microsoft.com/office/drawing/2014/main" id="{D014CBB7-B700-4B93-AE27-186D35BC21BA}"/>
              </a:ext>
            </a:extLst>
          </p:cNvPr>
          <p:cNvSpPr/>
          <p:nvPr/>
        </p:nvSpPr>
        <p:spPr>
          <a:xfrm rot="2289090">
            <a:off x="7611798" y="4324510"/>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D0B1B8EF-2067-4E20-84FD-770E30D84C7E}"/>
              </a:ext>
            </a:extLst>
          </p:cNvPr>
          <p:cNvSpPr/>
          <p:nvPr/>
        </p:nvSpPr>
        <p:spPr>
          <a:xfrm>
            <a:off x="7699048" y="4115786"/>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5E08C101-D4CD-458D-A0A8-6BFE6AFFA754}"/>
              </a:ext>
            </a:extLst>
          </p:cNvPr>
          <p:cNvSpPr/>
          <p:nvPr/>
        </p:nvSpPr>
        <p:spPr>
          <a:xfrm rot="5400000">
            <a:off x="7376569" y="4436663"/>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A322625F-2F99-4E2B-8CD5-AEE2B1136A1B}"/>
              </a:ext>
            </a:extLst>
          </p:cNvPr>
          <p:cNvSpPr/>
          <p:nvPr/>
        </p:nvSpPr>
        <p:spPr>
          <a:xfrm rot="19564843">
            <a:off x="7629741" y="3951128"/>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797EB4C2-A5A5-49E0-AAE4-C3692639317D}"/>
              </a:ext>
            </a:extLst>
          </p:cNvPr>
          <p:cNvSpPr/>
          <p:nvPr/>
        </p:nvSpPr>
        <p:spPr>
          <a:xfrm rot="13057729">
            <a:off x="7158639" y="3967936"/>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D81AECB8-0721-4075-85F6-206EA4DE628E}"/>
              </a:ext>
            </a:extLst>
          </p:cNvPr>
          <p:cNvSpPr/>
          <p:nvPr/>
        </p:nvSpPr>
        <p:spPr>
          <a:xfrm rot="8101609">
            <a:off x="7158638" y="4341132"/>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B5AC0248-9E43-43EC-A2B5-D0F12A3C7651}"/>
              </a:ext>
            </a:extLst>
          </p:cNvPr>
          <p:cNvSpPr txBox="1"/>
          <p:nvPr/>
        </p:nvSpPr>
        <p:spPr>
          <a:xfrm>
            <a:off x="941375" y="272323"/>
            <a:ext cx="3467616"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四、束支传导阻滞</a:t>
            </a:r>
          </a:p>
        </p:txBody>
      </p:sp>
    </p:spTree>
    <p:extLst>
      <p:ext uri="{BB962C8B-B14F-4D97-AF65-F5344CB8AC3E}">
        <p14:creationId xmlns:p14="http://schemas.microsoft.com/office/powerpoint/2010/main" val="1196878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2" name="图片 11" descr="图片包含 游戏机&#10;&#10;描述已自动生成">
            <a:extLst>
              <a:ext uri="{FF2B5EF4-FFF2-40B4-BE49-F238E27FC236}">
                <a16:creationId xmlns:a16="http://schemas.microsoft.com/office/drawing/2014/main" id="{F935126A-915E-4EE9-B3EC-2A9A78C27C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76675"/>
            <a:ext cx="9144000" cy="5681325"/>
          </a:xfrm>
          <a:prstGeom prst="rect">
            <a:avLst/>
          </a:prstGeom>
        </p:spPr>
      </p:pic>
      <p:sp>
        <p:nvSpPr>
          <p:cNvPr id="14" name="文本框 13">
            <a:extLst>
              <a:ext uri="{FF2B5EF4-FFF2-40B4-BE49-F238E27FC236}">
                <a16:creationId xmlns:a16="http://schemas.microsoft.com/office/drawing/2014/main" id="{348C2112-0895-40B7-9CB0-B56A4760EBBC}"/>
              </a:ext>
            </a:extLst>
          </p:cNvPr>
          <p:cNvSpPr txBox="1"/>
          <p:nvPr/>
        </p:nvSpPr>
        <p:spPr>
          <a:xfrm>
            <a:off x="941375" y="272323"/>
            <a:ext cx="3467616"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四、束支传导阻滞</a:t>
            </a:r>
          </a:p>
        </p:txBody>
      </p:sp>
    </p:spTree>
    <p:extLst>
      <p:ext uri="{BB962C8B-B14F-4D97-AF65-F5344CB8AC3E}">
        <p14:creationId xmlns:p14="http://schemas.microsoft.com/office/powerpoint/2010/main" val="2900133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83DCAC37-8051-4F2C-8CDC-A92677C960A6}"/>
              </a:ext>
            </a:extLst>
          </p:cNvPr>
          <p:cNvSpPr txBox="1"/>
          <p:nvPr/>
        </p:nvSpPr>
        <p:spPr>
          <a:xfrm>
            <a:off x="354206" y="979875"/>
            <a:ext cx="8435588" cy="1200329"/>
          </a:xfrm>
          <a:prstGeom prst="rect">
            <a:avLst/>
          </a:prstGeom>
          <a:noFill/>
        </p:spPr>
        <p:txBody>
          <a:bodyPr wrap="square" rtlCol="0">
            <a:spAutoFit/>
          </a:bodyPr>
          <a:lstStyle/>
          <a:p>
            <a:r>
              <a:rPr lang="en-US" altLang="zh-CN" dirty="0"/>
              <a:t>         </a:t>
            </a:r>
            <a:r>
              <a:rPr lang="zh-CN" altLang="en-US" dirty="0"/>
              <a:t>美国心脏协会提出的</a:t>
            </a:r>
            <a:r>
              <a:rPr lang="en-US" altLang="zh-CN" dirty="0"/>
              <a:t>RBBB</a:t>
            </a:r>
            <a:r>
              <a:rPr lang="zh-CN" altLang="en-US" dirty="0"/>
              <a:t>标准为：</a:t>
            </a:r>
            <a:r>
              <a:rPr lang="en-US" altLang="zh-CN" dirty="0"/>
              <a:t>1.</a:t>
            </a:r>
            <a:r>
              <a:rPr lang="zh-CN" altLang="en-US" dirty="0"/>
              <a:t>成人</a:t>
            </a:r>
            <a:r>
              <a:rPr lang="en-US" altLang="zh-CN" dirty="0"/>
              <a:t>QRS</a:t>
            </a:r>
            <a:r>
              <a:rPr lang="zh-CN" altLang="en-US" dirty="0"/>
              <a:t>波时限大于</a:t>
            </a:r>
            <a:r>
              <a:rPr lang="en-US" altLang="zh-CN" dirty="0"/>
              <a:t>120ms 2.</a:t>
            </a:r>
            <a:r>
              <a:rPr lang="zh-CN" altLang="en-US" dirty="0"/>
              <a:t>导联</a:t>
            </a:r>
            <a:r>
              <a:rPr lang="en-US" altLang="zh-CN" dirty="0"/>
              <a:t>V1</a:t>
            </a:r>
            <a:r>
              <a:rPr lang="zh-CN" altLang="en-US" dirty="0"/>
              <a:t>，</a:t>
            </a:r>
            <a:r>
              <a:rPr lang="en-US" altLang="zh-CN" dirty="0"/>
              <a:t>V2</a:t>
            </a:r>
            <a:r>
              <a:rPr lang="zh-CN" altLang="en-US" dirty="0"/>
              <a:t>出现</a:t>
            </a:r>
            <a:r>
              <a:rPr lang="en-US" altLang="zh-CN" dirty="0" err="1"/>
              <a:t>rsr</a:t>
            </a:r>
            <a:r>
              <a:rPr lang="en-US" altLang="zh-CN" dirty="0"/>
              <a:t>’ </a:t>
            </a:r>
            <a:r>
              <a:rPr lang="en-US" altLang="zh-CN" dirty="0" err="1"/>
              <a:t>rsR</a:t>
            </a:r>
            <a:r>
              <a:rPr lang="en-US" altLang="zh-CN" dirty="0"/>
              <a:t>’ </a:t>
            </a:r>
            <a:r>
              <a:rPr lang="en-US" altLang="zh-CN" dirty="0" err="1"/>
              <a:t>rSR</a:t>
            </a:r>
            <a:r>
              <a:rPr lang="zh-CN" altLang="en-US" dirty="0"/>
              <a:t>波，既“</a:t>
            </a:r>
            <a:r>
              <a:rPr lang="en-US" altLang="zh-CN" dirty="0"/>
              <a:t>M</a:t>
            </a:r>
            <a:r>
              <a:rPr lang="zh-CN" altLang="en-US" dirty="0"/>
              <a:t>波”</a:t>
            </a:r>
            <a:r>
              <a:rPr lang="en-US" altLang="zh-CN" dirty="0"/>
              <a:t>2.</a:t>
            </a:r>
            <a:r>
              <a:rPr lang="zh-CN" altLang="en-US" dirty="0"/>
              <a:t>导联</a:t>
            </a:r>
            <a:r>
              <a:rPr lang="en-US" altLang="zh-CN" dirty="0"/>
              <a:t>I  </a:t>
            </a:r>
            <a:r>
              <a:rPr lang="zh-CN" altLang="en-US" dirty="0"/>
              <a:t>和</a:t>
            </a:r>
            <a:r>
              <a:rPr lang="en-US" altLang="zh-CN" dirty="0"/>
              <a:t>V6</a:t>
            </a:r>
            <a:r>
              <a:rPr lang="zh-CN" altLang="en-US" dirty="0"/>
              <a:t>导联的</a:t>
            </a:r>
            <a:r>
              <a:rPr lang="en-US" altLang="zh-CN" dirty="0"/>
              <a:t>S</a:t>
            </a:r>
            <a:r>
              <a:rPr lang="zh-CN" altLang="en-US" dirty="0"/>
              <a:t>波大于</a:t>
            </a:r>
            <a:r>
              <a:rPr lang="en-US" altLang="zh-CN" dirty="0"/>
              <a:t>R</a:t>
            </a:r>
            <a:r>
              <a:rPr lang="zh-CN" altLang="en-US" dirty="0"/>
              <a:t>波，或大于</a:t>
            </a:r>
            <a:r>
              <a:rPr lang="en-US" altLang="zh-CN" dirty="0"/>
              <a:t>40ms.3.</a:t>
            </a:r>
            <a:r>
              <a:rPr lang="zh-CN" altLang="en-US" dirty="0"/>
              <a:t> </a:t>
            </a:r>
            <a:r>
              <a:rPr lang="en-US" altLang="zh-CN" dirty="0"/>
              <a:t>V5</a:t>
            </a:r>
            <a:r>
              <a:rPr lang="zh-CN" altLang="en-US" dirty="0"/>
              <a:t>和</a:t>
            </a:r>
            <a:r>
              <a:rPr lang="en-US" altLang="zh-CN" dirty="0"/>
              <a:t>V6</a:t>
            </a:r>
            <a:r>
              <a:rPr lang="zh-CN" altLang="en-US" dirty="0"/>
              <a:t>导联</a:t>
            </a:r>
            <a:r>
              <a:rPr lang="en-US" altLang="zh-CN" dirty="0"/>
              <a:t>R</a:t>
            </a:r>
            <a:r>
              <a:rPr lang="zh-CN" altLang="en-US" dirty="0"/>
              <a:t>波达峰时间正常，但</a:t>
            </a:r>
            <a:r>
              <a:rPr lang="en-US" altLang="zh-CN" dirty="0"/>
              <a:t>V1</a:t>
            </a:r>
            <a:r>
              <a:rPr lang="zh-CN" altLang="en-US" dirty="0"/>
              <a:t>导联</a:t>
            </a:r>
            <a:r>
              <a:rPr lang="en-US" altLang="zh-CN" dirty="0"/>
              <a:t>R’</a:t>
            </a:r>
            <a:r>
              <a:rPr lang="zh-CN" altLang="en-US" dirty="0"/>
              <a:t>波达峰时间大于</a:t>
            </a:r>
            <a:r>
              <a:rPr lang="en-US" altLang="zh-CN" dirty="0"/>
              <a:t>50ms</a:t>
            </a:r>
            <a:r>
              <a:rPr lang="zh-CN" altLang="en-US" dirty="0"/>
              <a:t>。</a:t>
            </a:r>
            <a:r>
              <a:rPr lang="en-US" altLang="zh-CN" dirty="0"/>
              <a:t>3.</a:t>
            </a:r>
            <a:r>
              <a:rPr lang="zh-CN" altLang="en-US" dirty="0"/>
              <a:t>右胸导联</a:t>
            </a:r>
            <a:r>
              <a:rPr lang="en-US" altLang="zh-CN" dirty="0"/>
              <a:t>T</a:t>
            </a:r>
            <a:r>
              <a:rPr lang="zh-CN" altLang="en-US" dirty="0"/>
              <a:t>波倒置，左胸导联</a:t>
            </a:r>
            <a:r>
              <a:rPr lang="en-US" altLang="zh-CN" dirty="0"/>
              <a:t>T</a:t>
            </a:r>
            <a:r>
              <a:rPr lang="zh-CN" altLang="en-US" dirty="0"/>
              <a:t>波直立。</a:t>
            </a:r>
            <a:endParaRPr lang="zh-CN" altLang="en-US" dirty="0">
              <a:latin typeface="+mn-ea"/>
            </a:endParaRPr>
          </a:p>
        </p:txBody>
      </p:sp>
      <p:pic>
        <p:nvPicPr>
          <p:cNvPr id="12" name="图片 11" descr="卡通人物&#10;&#10;描述已自动生成">
            <a:extLst>
              <a:ext uri="{FF2B5EF4-FFF2-40B4-BE49-F238E27FC236}">
                <a16:creationId xmlns:a16="http://schemas.microsoft.com/office/drawing/2014/main" id="{03008D26-1375-4829-90D7-9734A962D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598" y="2454173"/>
            <a:ext cx="4380803" cy="3786391"/>
          </a:xfrm>
          <a:prstGeom prst="rect">
            <a:avLst/>
          </a:prstGeom>
        </p:spPr>
      </p:pic>
      <p:sp>
        <p:nvSpPr>
          <p:cNvPr id="13" name="箭头: 右 12">
            <a:extLst>
              <a:ext uri="{FF2B5EF4-FFF2-40B4-BE49-F238E27FC236}">
                <a16:creationId xmlns:a16="http://schemas.microsoft.com/office/drawing/2014/main" id="{D014CBB7-B700-4B93-AE27-186D35BC21BA}"/>
              </a:ext>
            </a:extLst>
          </p:cNvPr>
          <p:cNvSpPr/>
          <p:nvPr/>
        </p:nvSpPr>
        <p:spPr>
          <a:xfrm rot="2289090">
            <a:off x="7611798" y="4324510"/>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D0B1B8EF-2067-4E20-84FD-770E30D84C7E}"/>
              </a:ext>
            </a:extLst>
          </p:cNvPr>
          <p:cNvSpPr/>
          <p:nvPr/>
        </p:nvSpPr>
        <p:spPr>
          <a:xfrm>
            <a:off x="7699048" y="4115786"/>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5E08C101-D4CD-458D-A0A8-6BFE6AFFA754}"/>
              </a:ext>
            </a:extLst>
          </p:cNvPr>
          <p:cNvSpPr/>
          <p:nvPr/>
        </p:nvSpPr>
        <p:spPr>
          <a:xfrm rot="5400000">
            <a:off x="7376569" y="4436663"/>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A322625F-2F99-4E2B-8CD5-AEE2B1136A1B}"/>
              </a:ext>
            </a:extLst>
          </p:cNvPr>
          <p:cNvSpPr/>
          <p:nvPr/>
        </p:nvSpPr>
        <p:spPr>
          <a:xfrm rot="19564843">
            <a:off x="7629741" y="3951128"/>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797EB4C2-A5A5-49E0-AAE4-C3692639317D}"/>
              </a:ext>
            </a:extLst>
          </p:cNvPr>
          <p:cNvSpPr/>
          <p:nvPr/>
        </p:nvSpPr>
        <p:spPr>
          <a:xfrm rot="13057729">
            <a:off x="7158639" y="3967936"/>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D81AECB8-0721-4075-85F6-206EA4DE628E}"/>
              </a:ext>
            </a:extLst>
          </p:cNvPr>
          <p:cNvSpPr/>
          <p:nvPr/>
        </p:nvSpPr>
        <p:spPr>
          <a:xfrm rot="8101609">
            <a:off x="7158638" y="4341132"/>
            <a:ext cx="638223" cy="457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B5AC0248-9E43-43EC-A2B5-D0F12A3C7651}"/>
              </a:ext>
            </a:extLst>
          </p:cNvPr>
          <p:cNvSpPr txBox="1"/>
          <p:nvPr/>
        </p:nvSpPr>
        <p:spPr>
          <a:xfrm>
            <a:off x="941375" y="272323"/>
            <a:ext cx="3467616"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四、束支传导阻滞</a:t>
            </a:r>
          </a:p>
        </p:txBody>
      </p:sp>
    </p:spTree>
    <p:extLst>
      <p:ext uri="{BB962C8B-B14F-4D97-AF65-F5344CB8AC3E}">
        <p14:creationId xmlns:p14="http://schemas.microsoft.com/office/powerpoint/2010/main" val="34336848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id="{348C2112-0895-40B7-9CB0-B56A4760EBBC}"/>
              </a:ext>
            </a:extLst>
          </p:cNvPr>
          <p:cNvSpPr txBox="1"/>
          <p:nvPr/>
        </p:nvSpPr>
        <p:spPr>
          <a:xfrm>
            <a:off x="941375" y="272323"/>
            <a:ext cx="3467616"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四、束支传导阻滞</a:t>
            </a:r>
          </a:p>
        </p:txBody>
      </p:sp>
      <p:pic>
        <p:nvPicPr>
          <p:cNvPr id="10" name="图片 9" descr="图片包含 游戏机&#10;&#10;描述已自动生成">
            <a:extLst>
              <a:ext uri="{FF2B5EF4-FFF2-40B4-BE49-F238E27FC236}">
                <a16:creationId xmlns:a16="http://schemas.microsoft.com/office/drawing/2014/main" id="{E483305A-16CF-4800-9F75-EC8628257E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47754"/>
            <a:ext cx="9144000" cy="5890268"/>
          </a:xfrm>
          <a:prstGeom prst="rect">
            <a:avLst/>
          </a:prstGeom>
        </p:spPr>
      </p:pic>
    </p:spTree>
    <p:extLst>
      <p:ext uri="{BB962C8B-B14F-4D97-AF65-F5344CB8AC3E}">
        <p14:creationId xmlns:p14="http://schemas.microsoft.com/office/powerpoint/2010/main" val="755052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2646878"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五、期前收缩</a:t>
            </a:r>
          </a:p>
        </p:txBody>
      </p:sp>
      <p:sp>
        <p:nvSpPr>
          <p:cNvPr id="10" name="文本框 9">
            <a:extLst>
              <a:ext uri="{FF2B5EF4-FFF2-40B4-BE49-F238E27FC236}">
                <a16:creationId xmlns:a16="http://schemas.microsoft.com/office/drawing/2014/main" id="{D008CE2C-F56F-460B-B81C-FCC8857DC3FF}"/>
              </a:ext>
            </a:extLst>
          </p:cNvPr>
          <p:cNvSpPr txBox="1"/>
          <p:nvPr/>
        </p:nvSpPr>
        <p:spPr>
          <a:xfrm>
            <a:off x="354206" y="979875"/>
            <a:ext cx="8435588" cy="923330"/>
          </a:xfrm>
          <a:prstGeom prst="rect">
            <a:avLst/>
          </a:prstGeom>
          <a:noFill/>
        </p:spPr>
        <p:txBody>
          <a:bodyPr wrap="square" rtlCol="0">
            <a:spAutoFit/>
          </a:bodyPr>
          <a:lstStyle/>
          <a:p>
            <a:r>
              <a:rPr lang="en-US" altLang="zh-CN" dirty="0"/>
              <a:t>         </a:t>
            </a:r>
            <a:r>
              <a:rPr lang="zh-CN" altLang="en-US" dirty="0"/>
              <a:t>期前收缩曾称早搏，是指异位起搏点发出的过早的冲动引起的心脏搏动。按起源部位可以分为窦性期前收缩，房性期前收缩（</a:t>
            </a:r>
            <a:r>
              <a:rPr lang="en-US" altLang="zh-CN" dirty="0"/>
              <a:t>Premature atrial complex, PAC),</a:t>
            </a:r>
            <a:r>
              <a:rPr lang="zh-CN" altLang="en-US" dirty="0"/>
              <a:t>交界性期前收缩，室型期前收缩（</a:t>
            </a:r>
            <a:r>
              <a:rPr lang="en-US" altLang="zh-CN" dirty="0"/>
              <a:t>Premature ventricular complex, PVC)</a:t>
            </a:r>
            <a:r>
              <a:rPr lang="zh-CN" altLang="en-US" dirty="0"/>
              <a:t>。</a:t>
            </a:r>
            <a:endParaRPr lang="zh-CN" altLang="en-US" dirty="0">
              <a:latin typeface="+mn-ea"/>
            </a:endParaRPr>
          </a:p>
        </p:txBody>
      </p:sp>
    </p:spTree>
    <p:extLst>
      <p:ext uri="{BB962C8B-B14F-4D97-AF65-F5344CB8AC3E}">
        <p14:creationId xmlns:p14="http://schemas.microsoft.com/office/powerpoint/2010/main" val="1584922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2646878"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五、期前收缩</a:t>
            </a:r>
          </a:p>
        </p:txBody>
      </p:sp>
      <p:sp>
        <p:nvSpPr>
          <p:cNvPr id="10" name="文本框 9">
            <a:extLst>
              <a:ext uri="{FF2B5EF4-FFF2-40B4-BE49-F238E27FC236}">
                <a16:creationId xmlns:a16="http://schemas.microsoft.com/office/drawing/2014/main" id="{3834BBD2-9F5A-4911-9559-25709A31EA08}"/>
              </a:ext>
            </a:extLst>
          </p:cNvPr>
          <p:cNvSpPr txBox="1"/>
          <p:nvPr/>
        </p:nvSpPr>
        <p:spPr>
          <a:xfrm>
            <a:off x="354206" y="979875"/>
            <a:ext cx="8435588" cy="1200329"/>
          </a:xfrm>
          <a:prstGeom prst="rect">
            <a:avLst/>
          </a:prstGeom>
          <a:noFill/>
        </p:spPr>
        <p:txBody>
          <a:bodyPr wrap="square" rtlCol="0">
            <a:spAutoFit/>
          </a:bodyPr>
          <a:lstStyle/>
          <a:p>
            <a:r>
              <a:rPr lang="en-US" altLang="zh-CN" dirty="0"/>
              <a:t>         </a:t>
            </a:r>
            <a:r>
              <a:rPr lang="zh-CN" altLang="en-US" dirty="0"/>
              <a:t>房性期前收缩的心电图特点如下：</a:t>
            </a:r>
            <a:r>
              <a:rPr lang="en-US" altLang="zh-CN" dirty="0"/>
              <a:t>1.</a:t>
            </a:r>
            <a:r>
              <a:rPr lang="zh-CN" altLang="en-US" dirty="0"/>
              <a:t>在心动周期中相对较前的位置出现</a:t>
            </a:r>
            <a:r>
              <a:rPr lang="en-US" altLang="zh-CN" dirty="0"/>
              <a:t>P</a:t>
            </a:r>
            <a:r>
              <a:rPr lang="zh-CN" altLang="en-US" dirty="0"/>
              <a:t>波，该</a:t>
            </a:r>
            <a:r>
              <a:rPr lang="en-US" altLang="zh-CN" dirty="0"/>
              <a:t>P</a:t>
            </a:r>
            <a:r>
              <a:rPr lang="zh-CN" altLang="en-US" dirty="0"/>
              <a:t>波形态与电轴均与窦性</a:t>
            </a:r>
            <a:r>
              <a:rPr lang="en-US" altLang="zh-CN" dirty="0"/>
              <a:t>P</a:t>
            </a:r>
            <a:r>
              <a:rPr lang="zh-CN" altLang="en-US" dirty="0"/>
              <a:t>波不同，存在多样性。且</a:t>
            </a:r>
            <a:r>
              <a:rPr lang="en-US" altLang="zh-CN" dirty="0"/>
              <a:t>PR</a:t>
            </a:r>
            <a:r>
              <a:rPr lang="zh-CN" altLang="en-US" dirty="0"/>
              <a:t>间期可能也与窦性</a:t>
            </a:r>
            <a:r>
              <a:rPr lang="en-US" altLang="zh-CN" dirty="0"/>
              <a:t>P-R</a:t>
            </a:r>
            <a:r>
              <a:rPr lang="zh-CN" altLang="en-US" dirty="0"/>
              <a:t>间期不同。</a:t>
            </a:r>
            <a:r>
              <a:rPr lang="en-US" altLang="zh-CN" dirty="0"/>
              <a:t>2.QRS</a:t>
            </a:r>
            <a:r>
              <a:rPr lang="zh-CN" altLang="en-US" dirty="0"/>
              <a:t>波群同样存在多样性，有可能时正常的，也有可能时宽大畸形的（室内差传），甚至早搏</a:t>
            </a:r>
            <a:r>
              <a:rPr lang="en-US" altLang="zh-CN" dirty="0"/>
              <a:t>P</a:t>
            </a:r>
            <a:r>
              <a:rPr lang="zh-CN" altLang="en-US" dirty="0"/>
              <a:t>波后无</a:t>
            </a:r>
            <a:r>
              <a:rPr lang="en-US" altLang="zh-CN" dirty="0"/>
              <a:t>QRS</a:t>
            </a:r>
            <a:r>
              <a:rPr lang="zh-CN" altLang="en-US" dirty="0"/>
              <a:t>波群（房室传导系统或心室肌处于不应期）。</a:t>
            </a:r>
            <a:endParaRPr lang="zh-CN" altLang="en-US" dirty="0">
              <a:latin typeface="+mn-ea"/>
            </a:endParaRPr>
          </a:p>
        </p:txBody>
      </p:sp>
      <p:pic>
        <p:nvPicPr>
          <p:cNvPr id="11" name="图片 10" descr="图片包含 游戏机&#10;&#10;描述已自动生成">
            <a:extLst>
              <a:ext uri="{FF2B5EF4-FFF2-40B4-BE49-F238E27FC236}">
                <a16:creationId xmlns:a16="http://schemas.microsoft.com/office/drawing/2014/main" id="{96F8947A-F907-47C4-8674-95EEC54A0E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71295"/>
            <a:ext cx="9144000" cy="4389906"/>
          </a:xfrm>
          <a:prstGeom prst="rect">
            <a:avLst/>
          </a:prstGeom>
        </p:spPr>
      </p:pic>
    </p:spTree>
    <p:extLst>
      <p:ext uri="{BB962C8B-B14F-4D97-AF65-F5344CB8AC3E}">
        <p14:creationId xmlns:p14="http://schemas.microsoft.com/office/powerpoint/2010/main" val="403024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2646878"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五、期前收缩</a:t>
            </a:r>
          </a:p>
        </p:txBody>
      </p:sp>
      <p:sp>
        <p:nvSpPr>
          <p:cNvPr id="10" name="文本框 9">
            <a:extLst>
              <a:ext uri="{FF2B5EF4-FFF2-40B4-BE49-F238E27FC236}">
                <a16:creationId xmlns:a16="http://schemas.microsoft.com/office/drawing/2014/main" id="{6FF291A7-DD50-4412-AE93-B4E580FDFEA5}"/>
              </a:ext>
            </a:extLst>
          </p:cNvPr>
          <p:cNvSpPr txBox="1"/>
          <p:nvPr/>
        </p:nvSpPr>
        <p:spPr>
          <a:xfrm>
            <a:off x="354206" y="979875"/>
            <a:ext cx="8435588" cy="646331"/>
          </a:xfrm>
          <a:prstGeom prst="rect">
            <a:avLst/>
          </a:prstGeom>
          <a:noFill/>
        </p:spPr>
        <p:txBody>
          <a:bodyPr wrap="square" rtlCol="0">
            <a:spAutoFit/>
          </a:bodyPr>
          <a:lstStyle/>
          <a:p>
            <a:r>
              <a:rPr lang="en-US" altLang="zh-CN" dirty="0"/>
              <a:t>         </a:t>
            </a:r>
            <a:r>
              <a:rPr lang="zh-CN" altLang="en-US" dirty="0"/>
              <a:t>室性期前收缩的心电图特点如下：</a:t>
            </a:r>
            <a:r>
              <a:rPr lang="en-US" altLang="zh-CN" dirty="0"/>
              <a:t>1.</a:t>
            </a:r>
            <a:r>
              <a:rPr lang="zh-CN" altLang="en-US" dirty="0"/>
              <a:t>存在宽大畸形的</a:t>
            </a:r>
            <a:r>
              <a:rPr lang="en-US" altLang="zh-CN" dirty="0"/>
              <a:t>QRS</a:t>
            </a:r>
            <a:r>
              <a:rPr lang="zh-CN" altLang="en-US" dirty="0"/>
              <a:t>波（时限大于</a:t>
            </a:r>
            <a:r>
              <a:rPr lang="en-US" altLang="zh-CN" dirty="0"/>
              <a:t>120ms) 2.T</a:t>
            </a:r>
            <a:r>
              <a:rPr lang="zh-CN" altLang="en-US" dirty="0"/>
              <a:t>波与</a:t>
            </a:r>
            <a:r>
              <a:rPr lang="en-US" altLang="zh-CN" dirty="0"/>
              <a:t>QRS</a:t>
            </a:r>
            <a:r>
              <a:rPr lang="zh-CN" altLang="en-US" dirty="0"/>
              <a:t>波群主波方向相反。 </a:t>
            </a:r>
            <a:r>
              <a:rPr lang="en-US" altLang="zh-CN" dirty="0"/>
              <a:t>3.</a:t>
            </a:r>
            <a:r>
              <a:rPr lang="zh-CN" altLang="en-US" dirty="0"/>
              <a:t>均为完全代偿间歇（房室结逆性传导阻滞）。</a:t>
            </a:r>
            <a:endParaRPr lang="zh-CN" altLang="en-US" dirty="0">
              <a:latin typeface="+mn-ea"/>
            </a:endParaRPr>
          </a:p>
        </p:txBody>
      </p:sp>
      <p:pic>
        <p:nvPicPr>
          <p:cNvPr id="11" name="图片 10">
            <a:extLst>
              <a:ext uri="{FF2B5EF4-FFF2-40B4-BE49-F238E27FC236}">
                <a16:creationId xmlns:a16="http://schemas.microsoft.com/office/drawing/2014/main" id="{334A7EE7-B051-4F13-82AB-D04FE8CEE1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26206"/>
            <a:ext cx="9144000" cy="5231794"/>
          </a:xfrm>
          <a:prstGeom prst="rect">
            <a:avLst/>
          </a:prstGeom>
        </p:spPr>
      </p:pic>
    </p:spTree>
    <p:extLst>
      <p:ext uri="{BB962C8B-B14F-4D97-AF65-F5344CB8AC3E}">
        <p14:creationId xmlns:p14="http://schemas.microsoft.com/office/powerpoint/2010/main" val="3215060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4291559"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二、细胞的生物电现象</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手机屏幕截图&#10;&#10;描述已自动生成">
            <a:extLst>
              <a:ext uri="{FF2B5EF4-FFF2-40B4-BE49-F238E27FC236}">
                <a16:creationId xmlns:a16="http://schemas.microsoft.com/office/drawing/2014/main" id="{062FC699-FDF3-4A06-9D77-102A0D5FD9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485" y="971551"/>
            <a:ext cx="4659497" cy="5886449"/>
          </a:xfrm>
          <a:prstGeom prst="rect">
            <a:avLst/>
          </a:prstGeom>
        </p:spPr>
      </p:pic>
      <p:sp>
        <p:nvSpPr>
          <p:cNvPr id="18" name="文本框 17">
            <a:extLst>
              <a:ext uri="{FF2B5EF4-FFF2-40B4-BE49-F238E27FC236}">
                <a16:creationId xmlns:a16="http://schemas.microsoft.com/office/drawing/2014/main" id="{E16819F3-AF44-4474-A1A1-5A4CA54E35FF}"/>
              </a:ext>
            </a:extLst>
          </p:cNvPr>
          <p:cNvSpPr txBox="1"/>
          <p:nvPr/>
        </p:nvSpPr>
        <p:spPr>
          <a:xfrm>
            <a:off x="6678606" y="1285875"/>
            <a:ext cx="2295525" cy="923330"/>
          </a:xfrm>
          <a:prstGeom prst="rect">
            <a:avLst/>
          </a:prstGeom>
          <a:noFill/>
        </p:spPr>
        <p:txBody>
          <a:bodyPr wrap="square" rtlCol="0">
            <a:spAutoFit/>
          </a:bodyPr>
          <a:lstStyle/>
          <a:p>
            <a:r>
              <a:rPr lang="zh-CN" altLang="en-US" dirty="0"/>
              <a:t>“</a:t>
            </a:r>
            <a:r>
              <a:rPr lang="zh-CN" altLang="en-US" dirty="0">
                <a:solidFill>
                  <a:srgbClr val="FF0000"/>
                </a:solidFill>
              </a:rPr>
              <a:t>外正内负</a:t>
            </a:r>
            <a:r>
              <a:rPr lang="zh-CN" altLang="en-US" dirty="0"/>
              <a:t>”的静息电位是细胞电活动的基础</a:t>
            </a:r>
          </a:p>
        </p:txBody>
      </p:sp>
      <p:sp>
        <p:nvSpPr>
          <p:cNvPr id="20" name="文本框 19">
            <a:extLst>
              <a:ext uri="{FF2B5EF4-FFF2-40B4-BE49-F238E27FC236}">
                <a16:creationId xmlns:a16="http://schemas.microsoft.com/office/drawing/2014/main" id="{9388882B-BCC8-4D1E-BE7C-B351D7BECFA3}"/>
              </a:ext>
            </a:extLst>
          </p:cNvPr>
          <p:cNvSpPr txBox="1"/>
          <p:nvPr/>
        </p:nvSpPr>
        <p:spPr>
          <a:xfrm>
            <a:off x="6678606" y="2606295"/>
            <a:ext cx="2295525" cy="1477328"/>
          </a:xfrm>
          <a:prstGeom prst="rect">
            <a:avLst/>
          </a:prstGeom>
          <a:noFill/>
        </p:spPr>
        <p:txBody>
          <a:bodyPr wrap="square" rtlCol="0">
            <a:spAutoFit/>
          </a:bodyPr>
          <a:lstStyle/>
          <a:p>
            <a:r>
              <a:rPr lang="zh-CN" altLang="en-US" dirty="0"/>
              <a:t>静息电位形成的条件：</a:t>
            </a:r>
            <a:r>
              <a:rPr lang="en-US" altLang="zh-CN" dirty="0"/>
              <a:t>1.</a:t>
            </a:r>
            <a:r>
              <a:rPr lang="zh-CN" altLang="en-US" dirty="0"/>
              <a:t>细胞膜的屏障作用及选择通透性</a:t>
            </a:r>
            <a:endParaRPr lang="en-US" altLang="zh-CN" dirty="0"/>
          </a:p>
          <a:p>
            <a:r>
              <a:rPr lang="en-US" altLang="zh-CN" dirty="0"/>
              <a:t>2.</a:t>
            </a:r>
            <a:r>
              <a:rPr lang="zh-CN" altLang="en-US" dirty="0"/>
              <a:t>各种跨膜转运泵：</a:t>
            </a:r>
            <a:r>
              <a:rPr lang="en-US" altLang="zh-CN" dirty="0"/>
              <a:t>Na+ K+</a:t>
            </a:r>
            <a:r>
              <a:rPr lang="zh-CN" altLang="en-US" dirty="0"/>
              <a:t> 泵</a:t>
            </a:r>
          </a:p>
        </p:txBody>
      </p:sp>
      <p:pic>
        <p:nvPicPr>
          <p:cNvPr id="16" name="图片 15" descr="图片包含 游戏机, 画&#10;&#10;描述已自动生成">
            <a:extLst>
              <a:ext uri="{FF2B5EF4-FFF2-40B4-BE49-F238E27FC236}">
                <a16:creationId xmlns:a16="http://schemas.microsoft.com/office/drawing/2014/main" id="{E4921FF1-9ECA-4233-B6E2-D717A401C3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0968" y="4286250"/>
            <a:ext cx="2028826" cy="2400300"/>
          </a:xfrm>
          <a:prstGeom prst="rect">
            <a:avLst/>
          </a:prstGeom>
        </p:spPr>
      </p:pic>
    </p:spTree>
    <p:extLst>
      <p:ext uri="{BB962C8B-B14F-4D97-AF65-F5344CB8AC3E}">
        <p14:creationId xmlns:p14="http://schemas.microsoft.com/office/powerpoint/2010/main" val="320770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2765501"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六、</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ST-T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变化</a:t>
            </a:r>
          </a:p>
        </p:txBody>
      </p:sp>
      <p:sp>
        <p:nvSpPr>
          <p:cNvPr id="10" name="文本框 9">
            <a:extLst>
              <a:ext uri="{FF2B5EF4-FFF2-40B4-BE49-F238E27FC236}">
                <a16:creationId xmlns:a16="http://schemas.microsoft.com/office/drawing/2014/main" id="{1DEC7C00-17D6-44B4-9C5C-1FA4825185F4}"/>
              </a:ext>
            </a:extLst>
          </p:cNvPr>
          <p:cNvSpPr txBox="1"/>
          <p:nvPr/>
        </p:nvSpPr>
        <p:spPr>
          <a:xfrm>
            <a:off x="354206" y="979875"/>
            <a:ext cx="8435588" cy="1754326"/>
          </a:xfrm>
          <a:prstGeom prst="rect">
            <a:avLst/>
          </a:prstGeom>
          <a:noFill/>
        </p:spPr>
        <p:txBody>
          <a:bodyPr wrap="square" rtlCol="0">
            <a:spAutoFit/>
          </a:bodyPr>
          <a:lstStyle/>
          <a:p>
            <a:r>
              <a:rPr lang="en-US" altLang="zh-CN" dirty="0"/>
              <a:t>         ST</a:t>
            </a:r>
            <a:r>
              <a:rPr lang="zh-CN" altLang="en-US" dirty="0"/>
              <a:t>段发生生在心室除极结束后复极开始钱。此时心电活动静止。</a:t>
            </a:r>
            <a:r>
              <a:rPr lang="en-US" altLang="zh-CN" dirty="0"/>
              <a:t>QRS</a:t>
            </a:r>
            <a:r>
              <a:rPr lang="zh-CN" altLang="en-US" dirty="0"/>
              <a:t>波末端与</a:t>
            </a:r>
            <a:r>
              <a:rPr lang="en-US" altLang="zh-CN" dirty="0"/>
              <a:t>ST</a:t>
            </a:r>
            <a:r>
              <a:rPr lang="zh-CN" altLang="en-US" dirty="0"/>
              <a:t>段开始的焦点成为</a:t>
            </a:r>
            <a:r>
              <a:rPr lang="en-US" altLang="zh-CN" dirty="0"/>
              <a:t>J</a:t>
            </a:r>
            <a:r>
              <a:rPr lang="zh-CN" altLang="en-US" dirty="0"/>
              <a:t>点。</a:t>
            </a:r>
            <a:r>
              <a:rPr lang="en-US" altLang="zh-CN" dirty="0"/>
              <a:t>ST</a:t>
            </a:r>
            <a:r>
              <a:rPr lang="zh-CN" altLang="en-US" dirty="0"/>
              <a:t>段通常处于等电位线（</a:t>
            </a:r>
            <a:r>
              <a:rPr lang="en-US" altLang="zh-CN" dirty="0"/>
              <a:t>T-P</a:t>
            </a:r>
            <a:r>
              <a:rPr lang="zh-CN" altLang="en-US" dirty="0"/>
              <a:t>段）影响</a:t>
            </a:r>
            <a:r>
              <a:rPr lang="en-US" altLang="zh-CN" dirty="0"/>
              <a:t>ST</a:t>
            </a:r>
            <a:r>
              <a:rPr lang="zh-CN" altLang="en-US" dirty="0"/>
              <a:t>段波形的原因很多，机制十分复杂。包括生理状态（进食）电解质紊乱、药物（地高辛）疾病：心肌炎 心肌缺血等。</a:t>
            </a:r>
            <a:r>
              <a:rPr lang="en-US" altLang="zh-CN" dirty="0">
                <a:solidFill>
                  <a:srgbClr val="FF0000"/>
                </a:solidFill>
              </a:rPr>
              <a:t>ST</a:t>
            </a:r>
            <a:r>
              <a:rPr lang="zh-CN" altLang="en-US" dirty="0">
                <a:solidFill>
                  <a:srgbClr val="FF0000"/>
                </a:solidFill>
              </a:rPr>
              <a:t>段抬高的标准</a:t>
            </a:r>
            <a:r>
              <a:rPr lang="zh-CN" altLang="en-US" dirty="0"/>
              <a:t>：</a:t>
            </a:r>
            <a:r>
              <a:rPr lang="en-US" altLang="zh-CN" dirty="0"/>
              <a:t>V2-V3</a:t>
            </a:r>
            <a:r>
              <a:rPr lang="zh-CN" altLang="en-US" dirty="0"/>
              <a:t>导联男性</a:t>
            </a:r>
            <a:r>
              <a:rPr lang="en-US" altLang="zh-CN" dirty="0"/>
              <a:t>J</a:t>
            </a:r>
            <a:r>
              <a:rPr lang="zh-CN" altLang="en-US" dirty="0"/>
              <a:t>点抬高</a:t>
            </a:r>
            <a:r>
              <a:rPr lang="en-US" altLang="zh-CN" dirty="0"/>
              <a:t>&gt;0.2mV</a:t>
            </a:r>
            <a:r>
              <a:rPr lang="zh-CN" altLang="en-US" dirty="0"/>
              <a:t>，女性抬高</a:t>
            </a:r>
            <a:r>
              <a:rPr lang="en-US" altLang="zh-CN" dirty="0"/>
              <a:t>&gt;0.15mV.</a:t>
            </a:r>
            <a:r>
              <a:rPr lang="zh-CN" altLang="en-US" dirty="0"/>
              <a:t>在其他导联上不论男女性抬程度大于</a:t>
            </a:r>
            <a:r>
              <a:rPr lang="en-US" altLang="zh-CN" dirty="0"/>
              <a:t>0.1mV. </a:t>
            </a:r>
            <a:r>
              <a:rPr lang="en-US" altLang="zh-CN" dirty="0">
                <a:solidFill>
                  <a:srgbClr val="FF0000"/>
                </a:solidFill>
              </a:rPr>
              <a:t>ST</a:t>
            </a:r>
            <a:r>
              <a:rPr lang="zh-CN" altLang="en-US" dirty="0">
                <a:solidFill>
                  <a:srgbClr val="FF0000"/>
                </a:solidFill>
              </a:rPr>
              <a:t>段压低的标准</a:t>
            </a:r>
            <a:r>
              <a:rPr lang="zh-CN" altLang="en-US" dirty="0"/>
              <a:t>：除</a:t>
            </a:r>
            <a:r>
              <a:rPr lang="en-US" altLang="zh-CN" dirty="0"/>
              <a:t>III</a:t>
            </a:r>
            <a:r>
              <a:rPr lang="zh-CN" altLang="en-US" dirty="0"/>
              <a:t>导联</a:t>
            </a:r>
            <a:r>
              <a:rPr lang="en-US" altLang="zh-CN" dirty="0"/>
              <a:t>ST</a:t>
            </a:r>
            <a:r>
              <a:rPr lang="zh-CN" altLang="en-US" dirty="0"/>
              <a:t>段可压低</a:t>
            </a:r>
            <a:r>
              <a:rPr lang="en-US" altLang="zh-CN" dirty="0"/>
              <a:t>0.1mV</a:t>
            </a:r>
            <a:r>
              <a:rPr lang="zh-CN" altLang="en-US" dirty="0"/>
              <a:t>意外，其他导联</a:t>
            </a:r>
            <a:r>
              <a:rPr lang="en-US" altLang="zh-CN" dirty="0"/>
              <a:t>ST</a:t>
            </a:r>
            <a:r>
              <a:rPr lang="zh-CN" altLang="en-US" dirty="0"/>
              <a:t>段压低不应大于</a:t>
            </a:r>
            <a:r>
              <a:rPr lang="en-US" altLang="zh-CN" dirty="0"/>
              <a:t>0.05mV.</a:t>
            </a:r>
            <a:endParaRPr lang="zh-CN" altLang="en-US" dirty="0">
              <a:latin typeface="+mn-ea"/>
            </a:endParaRPr>
          </a:p>
        </p:txBody>
      </p:sp>
    </p:spTree>
    <p:extLst>
      <p:ext uri="{BB962C8B-B14F-4D97-AF65-F5344CB8AC3E}">
        <p14:creationId xmlns:p14="http://schemas.microsoft.com/office/powerpoint/2010/main" val="4727952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2765501"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六、</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ST-T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变化</a:t>
            </a:r>
          </a:p>
        </p:txBody>
      </p:sp>
      <p:pic>
        <p:nvPicPr>
          <p:cNvPr id="10" name="图片 9" descr="图片包含 游戏机&#10;&#10;描述已自动生成">
            <a:extLst>
              <a:ext uri="{FF2B5EF4-FFF2-40B4-BE49-F238E27FC236}">
                <a16:creationId xmlns:a16="http://schemas.microsoft.com/office/drawing/2014/main" id="{B52B4EA3-84F7-4FE1-941A-8AF8624DDF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52531"/>
            <a:ext cx="9144000" cy="5705469"/>
          </a:xfrm>
          <a:prstGeom prst="rect">
            <a:avLst/>
          </a:prstGeom>
        </p:spPr>
      </p:pic>
    </p:spTree>
    <p:extLst>
      <p:ext uri="{BB962C8B-B14F-4D97-AF65-F5344CB8AC3E}">
        <p14:creationId xmlns:p14="http://schemas.microsoft.com/office/powerpoint/2010/main" val="28197310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2765501"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六、</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ST-T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变化</a:t>
            </a:r>
          </a:p>
        </p:txBody>
      </p:sp>
      <p:pic>
        <p:nvPicPr>
          <p:cNvPr id="10" name="图片 9" descr="图片包含 游戏机&#10;&#10;描述已自动生成">
            <a:extLst>
              <a:ext uri="{FF2B5EF4-FFF2-40B4-BE49-F238E27FC236}">
                <a16:creationId xmlns:a16="http://schemas.microsoft.com/office/drawing/2014/main" id="{C2407427-C738-4EFE-8BF0-4A44A8DC0F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23954"/>
            <a:ext cx="9144000" cy="5814068"/>
          </a:xfrm>
          <a:prstGeom prst="rect">
            <a:avLst/>
          </a:prstGeom>
        </p:spPr>
      </p:pic>
    </p:spTree>
    <p:extLst>
      <p:ext uri="{BB962C8B-B14F-4D97-AF65-F5344CB8AC3E}">
        <p14:creationId xmlns:p14="http://schemas.microsoft.com/office/powerpoint/2010/main" val="3240337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4266088" y="2557720"/>
            <a:ext cx="3390672" cy="861774"/>
          </a:xfrm>
          <a:prstGeom prst="rect">
            <a:avLst/>
          </a:prstGeom>
          <a:noFill/>
        </p:spPr>
        <p:txBody>
          <a:bodyPr wrap="none" rtlCol="0">
            <a:spAutoFit/>
          </a:bodyPr>
          <a:lstStyle/>
          <a:p>
            <a:pPr defTabSz="1218565">
              <a:defRPr/>
            </a:pPr>
            <a:r>
              <a:rPr lang="zh-CN" altLang="en-US" sz="5000" b="1" dirty="0">
                <a:gradFill>
                  <a:gsLst>
                    <a:gs pos="0">
                      <a:srgbClr val="E30613"/>
                    </a:gs>
                    <a:gs pos="100000">
                      <a:srgbClr val="81040B"/>
                    </a:gs>
                  </a:gsLst>
                  <a:lin ang="5400000" scaled="1"/>
                </a:gradFill>
                <a:latin typeface="微软雅黑" pitchFamily="34" charset="-122"/>
                <a:ea typeface="微软雅黑" pitchFamily="34" charset="-122"/>
                <a:cs typeface="Kartika" panose="02020503030404060203" pitchFamily="18" charset="0"/>
              </a:rPr>
              <a:t>谢谢大家！</a:t>
            </a:r>
          </a:p>
        </p:txBody>
      </p:sp>
      <p:grpSp>
        <p:nvGrpSpPr>
          <p:cNvPr id="4" name="组合 3"/>
          <p:cNvGrpSpPr/>
          <p:nvPr/>
        </p:nvGrpSpPr>
        <p:grpSpPr>
          <a:xfrm>
            <a:off x="117567" y="5691189"/>
            <a:ext cx="8890144" cy="432000"/>
            <a:chOff x="117567" y="5691189"/>
            <a:chExt cx="8890144" cy="432000"/>
          </a:xfrm>
        </p:grpSpPr>
        <p:cxnSp>
          <p:nvCxnSpPr>
            <p:cNvPr id="25" name="直接连接符 24"/>
            <p:cNvCxnSpPr/>
            <p:nvPr/>
          </p:nvCxnSpPr>
          <p:spPr>
            <a:xfrm flipH="1">
              <a:off x="117567" y="5912402"/>
              <a:ext cx="810000" cy="0"/>
            </a:xfrm>
            <a:prstGeom prst="line">
              <a:avLst/>
            </a:prstGeom>
            <a:ln w="12700">
              <a:solidFill>
                <a:srgbClr val="E3061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72711" y="5907189"/>
              <a:ext cx="5535000" cy="0"/>
            </a:xfrm>
            <a:prstGeom prst="line">
              <a:avLst/>
            </a:prstGeom>
            <a:ln w="12700">
              <a:gradFill>
                <a:gsLst>
                  <a:gs pos="0">
                    <a:srgbClr val="E30613"/>
                  </a:gs>
                  <a:gs pos="100000">
                    <a:srgbClr val="81040B"/>
                  </a:gs>
                </a:gsLst>
                <a:lin ang="0" scaled="0"/>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159868" y="5691189"/>
              <a:ext cx="2083154" cy="432000"/>
              <a:chOff x="1064303" y="5622335"/>
              <a:chExt cx="2083154" cy="432000"/>
            </a:xfrm>
          </p:grpSpPr>
          <p:sp>
            <p:nvSpPr>
              <p:cNvPr id="15" name="圆角矩形 14"/>
              <p:cNvSpPr>
                <a:spLocks noChangeAspect="1"/>
              </p:cNvSpPr>
              <p:nvPr/>
            </p:nvSpPr>
            <p:spPr>
              <a:xfrm>
                <a:off x="1614503"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0</a:t>
                </a:r>
                <a:endParaRPr lang="zh-CN" altLang="en-US" sz="2400" dirty="0">
                  <a:latin typeface="Arial Black" panose="020B0A04020102020204" pitchFamily="34" charset="0"/>
                </a:endParaRPr>
              </a:p>
            </p:txBody>
          </p:sp>
          <p:sp>
            <p:nvSpPr>
              <p:cNvPr id="30" name="圆角矩形 29"/>
              <p:cNvSpPr>
                <a:spLocks noChangeAspect="1"/>
              </p:cNvSpPr>
              <p:nvPr/>
            </p:nvSpPr>
            <p:spPr>
              <a:xfrm>
                <a:off x="1064303"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2</a:t>
                </a:r>
                <a:endParaRPr lang="zh-CN" altLang="en-US" sz="2400" dirty="0">
                  <a:latin typeface="Arial Black" panose="020B0A04020102020204" pitchFamily="34" charset="0"/>
                </a:endParaRPr>
              </a:p>
            </p:txBody>
          </p:sp>
          <p:sp>
            <p:nvSpPr>
              <p:cNvPr id="31" name="圆角矩形 30"/>
              <p:cNvSpPr>
                <a:spLocks noChangeAspect="1"/>
              </p:cNvSpPr>
              <p:nvPr/>
            </p:nvSpPr>
            <p:spPr>
              <a:xfrm>
                <a:off x="2164703"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1</a:t>
                </a:r>
                <a:endParaRPr lang="zh-CN" altLang="en-US" sz="2400" dirty="0">
                  <a:latin typeface="Arial Black" panose="020B0A04020102020204" pitchFamily="34" charset="0"/>
                </a:endParaRPr>
              </a:p>
            </p:txBody>
          </p:sp>
          <p:sp>
            <p:nvSpPr>
              <p:cNvPr id="32" name="圆角矩形 31"/>
              <p:cNvSpPr>
                <a:spLocks noChangeAspect="1"/>
              </p:cNvSpPr>
              <p:nvPr/>
            </p:nvSpPr>
            <p:spPr>
              <a:xfrm>
                <a:off x="2714904"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8</a:t>
                </a:r>
                <a:endParaRPr lang="zh-CN" altLang="en-US" sz="2400" dirty="0">
                  <a:latin typeface="Arial Black" panose="020B0A04020102020204" pitchFamily="34" charset="0"/>
                </a:endParaRPr>
              </a:p>
            </p:txBody>
          </p:sp>
        </p:grpSp>
      </p:grpSp>
      <p:grpSp>
        <p:nvGrpSpPr>
          <p:cNvPr id="3" name="组合 2"/>
          <p:cNvGrpSpPr/>
          <p:nvPr/>
        </p:nvGrpSpPr>
        <p:grpSpPr>
          <a:xfrm>
            <a:off x="439101" y="-8313"/>
            <a:ext cx="2612976" cy="4400343"/>
            <a:chOff x="439101" y="-8313"/>
            <a:chExt cx="2612976" cy="4400343"/>
          </a:xfrm>
        </p:grpSpPr>
        <p:sp>
          <p:nvSpPr>
            <p:cNvPr id="36" name="任意多边形 35"/>
            <p:cNvSpPr/>
            <p:nvPr/>
          </p:nvSpPr>
          <p:spPr>
            <a:xfrm rot="5400000">
              <a:off x="-454583" y="885371"/>
              <a:ext cx="4400343" cy="2612976"/>
            </a:xfrm>
            <a:custGeom>
              <a:avLst/>
              <a:gdLst>
                <a:gd name="connsiteX0" fmla="*/ 0 w 4400343"/>
                <a:gd name="connsiteY0" fmla="*/ 2612976 h 2612976"/>
                <a:gd name="connsiteX1" fmla="*/ 0 w 4400343"/>
                <a:gd name="connsiteY1" fmla="*/ 0 h 2612976"/>
                <a:gd name="connsiteX2" fmla="*/ 3093855 w 4400343"/>
                <a:gd name="connsiteY2" fmla="*/ 0 h 2612976"/>
                <a:gd name="connsiteX3" fmla="*/ 4400343 w 4400343"/>
                <a:gd name="connsiteY3" fmla="*/ 1306488 h 2612976"/>
                <a:gd name="connsiteX4" fmla="*/ 3093855 w 4400343"/>
                <a:gd name="connsiteY4" fmla="*/ 2612976 h 261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0343" h="2612976">
                  <a:moveTo>
                    <a:pt x="0" y="2612976"/>
                  </a:moveTo>
                  <a:lnTo>
                    <a:pt x="0" y="0"/>
                  </a:lnTo>
                  <a:lnTo>
                    <a:pt x="3093855" y="0"/>
                  </a:lnTo>
                  <a:cubicBezTo>
                    <a:pt x="3815408" y="0"/>
                    <a:pt x="4400343" y="584935"/>
                    <a:pt x="4400343" y="1306488"/>
                  </a:cubicBezTo>
                  <a:cubicBezTo>
                    <a:pt x="4400343" y="2028041"/>
                    <a:pt x="3815408" y="2612976"/>
                    <a:pt x="3093855" y="2612976"/>
                  </a:cubicBezTo>
                  <a:close/>
                </a:path>
              </a:pathLst>
            </a:custGeom>
            <a:gradFill>
              <a:gsLst>
                <a:gs pos="0">
                  <a:srgbClr val="8E040D"/>
                </a:gs>
                <a:gs pos="100000">
                  <a:srgbClr val="E40613"/>
                </a:gs>
              </a:gsLst>
              <a:lin ang="10800000" scaled="0"/>
            </a:gradFill>
            <a:ln w="25400">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p:cNvGrpSpPr>
              <a:grpSpLocks noChangeAspect="1"/>
            </p:cNvGrpSpPr>
            <p:nvPr/>
          </p:nvGrpSpPr>
          <p:grpSpPr>
            <a:xfrm>
              <a:off x="583589" y="1834933"/>
              <a:ext cx="2323999" cy="2323999"/>
              <a:chOff x="3393105" y="2094170"/>
              <a:chExt cx="2664367" cy="2664367"/>
            </a:xfrm>
          </p:grpSpPr>
          <p:sp>
            <p:nvSpPr>
              <p:cNvPr id="9" name="椭圆 8"/>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圆角矩形 10"/>
              <p:cNvSpPr/>
              <p:nvPr/>
            </p:nvSpPr>
            <p:spPr>
              <a:xfrm>
                <a:off x="3655434" y="2332885"/>
                <a:ext cx="2167846" cy="216784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29" name="Picture 2" descr="E:\Hou\信息化建设\web\校徽相关\xjtu.png"/>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l="-463" t="76636" r="53439"/>
            <a:stretch/>
          </p:blipFill>
          <p:spPr bwMode="auto">
            <a:xfrm>
              <a:off x="579253" y="503503"/>
              <a:ext cx="2332671" cy="651529"/>
            </a:xfrm>
            <a:prstGeom prst="rect">
              <a:avLst/>
            </a:prstGeom>
            <a:noFill/>
            <a:extLst>
              <a:ext uri="{909E8E84-426E-40DD-AFC4-6F175D3DCCD1}">
                <a14:hiddenFill xmlns:a14="http://schemas.microsoft.com/office/drawing/2010/main">
                  <a:solidFill>
                    <a:srgbClr val="FFFFFF"/>
                  </a:solidFill>
                </a14:hiddenFill>
              </a:ext>
            </a:extLst>
          </p:spPr>
        </p:pic>
        <p:pic>
          <p:nvPicPr>
            <p:cNvPr id="38" name="图片 37"/>
            <p:cNvPicPr>
              <a:picLocks noChangeAspect="1"/>
            </p:cNvPicPr>
            <p:nvPr/>
          </p:nvPicPr>
          <p:blipFill>
            <a:blip r:embed="rId4" cstate="print">
              <a:extLst>
                <a:ext uri="{28A0092B-C50C-407E-A947-70E740481C1C}">
                  <a14:useLocalDpi xmlns:a14="http://schemas.microsoft.com/office/drawing/2010/main" val="0"/>
                </a:ext>
              </a:extLst>
            </a:blip>
            <a:srcRect l="17787" t="7404" r="17787" b="7404"/>
            <a:stretch>
              <a:fillRect/>
            </a:stretch>
          </p:blipFill>
          <p:spPr>
            <a:xfrm>
              <a:off x="884497" y="2135841"/>
              <a:ext cx="1722182" cy="1722182"/>
            </a:xfrm>
            <a:custGeom>
              <a:avLst/>
              <a:gdLst>
                <a:gd name="connsiteX0" fmla="*/ 1944000 w 3888000"/>
                <a:gd name="connsiteY0" fmla="*/ 0 h 3888000"/>
                <a:gd name="connsiteX1" fmla="*/ 3888000 w 3888000"/>
                <a:gd name="connsiteY1" fmla="*/ 1944000 h 3888000"/>
                <a:gd name="connsiteX2" fmla="*/ 1944000 w 3888000"/>
                <a:gd name="connsiteY2" fmla="*/ 3888000 h 3888000"/>
                <a:gd name="connsiteX3" fmla="*/ 0 w 3888000"/>
                <a:gd name="connsiteY3" fmla="*/ 1944000 h 3888000"/>
                <a:gd name="connsiteX4" fmla="*/ 1944000 w 3888000"/>
                <a:gd name="connsiteY4" fmla="*/ 0 h 38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0" h="3888000">
                  <a:moveTo>
                    <a:pt x="1944000" y="0"/>
                  </a:moveTo>
                  <a:cubicBezTo>
                    <a:pt x="3017642" y="0"/>
                    <a:pt x="3888000" y="870358"/>
                    <a:pt x="3888000" y="1944000"/>
                  </a:cubicBezTo>
                  <a:cubicBezTo>
                    <a:pt x="3888000" y="3017642"/>
                    <a:pt x="3017642" y="3888000"/>
                    <a:pt x="1944000" y="3888000"/>
                  </a:cubicBezTo>
                  <a:cubicBezTo>
                    <a:pt x="870358" y="3888000"/>
                    <a:pt x="0" y="3017642"/>
                    <a:pt x="0" y="1944000"/>
                  </a:cubicBezTo>
                  <a:cubicBezTo>
                    <a:pt x="0" y="870358"/>
                    <a:pt x="870358" y="0"/>
                    <a:pt x="1944000" y="0"/>
                  </a:cubicBezTo>
                  <a:close/>
                </a:path>
              </a:pathLst>
            </a:custGeom>
          </p:spPr>
        </p:pic>
      </p:grpSp>
    </p:spTree>
    <p:extLst>
      <p:ext uri="{BB962C8B-B14F-4D97-AF65-F5344CB8AC3E}">
        <p14:creationId xmlns:p14="http://schemas.microsoft.com/office/powerpoint/2010/main" val="2720256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4698722"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一、心血管系统背景知识</a:t>
            </a:r>
          </a:p>
        </p:txBody>
      </p:sp>
      <p:pic>
        <p:nvPicPr>
          <p:cNvPr id="10" name="图片 9" descr="图片包含 游戏机, 文字, 食物&#10;&#10;描述已自动生成">
            <a:extLst>
              <a:ext uri="{FF2B5EF4-FFF2-40B4-BE49-F238E27FC236}">
                <a16:creationId xmlns:a16="http://schemas.microsoft.com/office/drawing/2014/main" id="{4B88BE54-CBB3-450D-B0D8-478F3C650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290" y="996752"/>
            <a:ext cx="7357420" cy="5794135"/>
          </a:xfrm>
          <a:prstGeom prst="rect">
            <a:avLst/>
          </a:prstGeom>
        </p:spPr>
      </p:pic>
      <p:sp>
        <p:nvSpPr>
          <p:cNvPr id="11" name="动作按钮: 后退或前一项 10">
            <a:hlinkClick r:id="rId4" action="ppaction://hlinksldjump" highlightClick="1"/>
            <a:extLst>
              <a:ext uri="{FF2B5EF4-FFF2-40B4-BE49-F238E27FC236}">
                <a16:creationId xmlns:a16="http://schemas.microsoft.com/office/drawing/2014/main" id="{35705C35-1778-46F0-A7D0-38D904DA5BD1}"/>
              </a:ext>
            </a:extLst>
          </p:cNvPr>
          <p:cNvSpPr/>
          <p:nvPr/>
        </p:nvSpPr>
        <p:spPr>
          <a:xfrm>
            <a:off x="180975" y="6210300"/>
            <a:ext cx="567319" cy="428625"/>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30791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4288353"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二、细胞的生物电现象</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地图上有字&#10;&#10;描述已自动生成">
            <a:extLst>
              <a:ext uri="{FF2B5EF4-FFF2-40B4-BE49-F238E27FC236}">
                <a16:creationId xmlns:a16="http://schemas.microsoft.com/office/drawing/2014/main" id="{8D6ED398-4EA6-461E-B14D-FD26861DC0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9312" y="1766887"/>
            <a:ext cx="5095875" cy="4429125"/>
          </a:xfrm>
          <a:prstGeom prst="rect">
            <a:avLst/>
          </a:prstGeom>
        </p:spPr>
      </p:pic>
    </p:spTree>
    <p:extLst>
      <p:ext uri="{BB962C8B-B14F-4D97-AF65-F5344CB8AC3E}">
        <p14:creationId xmlns:p14="http://schemas.microsoft.com/office/powerpoint/2010/main" val="3828465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4288353"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二、细胞的生物电现象</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手机屏幕截图&#10;&#10;描述已自动生成">
            <a:extLst>
              <a:ext uri="{FF2B5EF4-FFF2-40B4-BE49-F238E27FC236}">
                <a16:creationId xmlns:a16="http://schemas.microsoft.com/office/drawing/2014/main" id="{B28BAA0A-C65D-4B87-A727-335FDC841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10314"/>
            <a:ext cx="9144000" cy="4037371"/>
          </a:xfrm>
          <a:prstGeom prst="rect">
            <a:avLst/>
          </a:prstGeom>
        </p:spPr>
      </p:pic>
    </p:spTree>
    <p:extLst>
      <p:ext uri="{BB962C8B-B14F-4D97-AF65-F5344CB8AC3E}">
        <p14:creationId xmlns:p14="http://schemas.microsoft.com/office/powerpoint/2010/main" val="275753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54206" y="299118"/>
            <a:ext cx="8435588" cy="589667"/>
            <a:chOff x="533603" y="299118"/>
            <a:chExt cx="8435588" cy="589667"/>
          </a:xfrm>
        </p:grpSpPr>
        <p:pic>
          <p:nvPicPr>
            <p:cNvPr id="2" name="Picture 2" descr="E:\Hou\信息化建设\web\校徽相关\xjtu.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3" t="-1001" r="53439" b="77637"/>
            <a:stretch/>
          </p:blipFill>
          <p:spPr bwMode="auto">
            <a:xfrm>
              <a:off x="6858003" y="299118"/>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533603" y="473621"/>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1227882" y="878865"/>
              <a:ext cx="5436000" cy="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941375" y="272323"/>
            <a:ext cx="5519460" cy="584775"/>
          </a:xfrm>
          <a:prstGeom prst="rect">
            <a:avLst/>
          </a:prstGeom>
          <a:noFill/>
        </p:spPr>
        <p:txBody>
          <a:bodyPr wrap="non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三、心肌组织生物电现象特点</a:t>
            </a:r>
          </a:p>
        </p:txBody>
      </p:sp>
      <p:sp>
        <p:nvSpPr>
          <p:cNvPr id="17" name="动作按钮: 空白 16">
            <a:hlinkClick r:id="rId3" action="ppaction://hlinksldjump" highlightClick="1"/>
            <a:extLst>
              <a:ext uri="{FF2B5EF4-FFF2-40B4-BE49-F238E27FC236}">
                <a16:creationId xmlns:a16="http://schemas.microsoft.com/office/drawing/2014/main" id="{12BB03F0-860B-4F4D-9712-9AAE863444F2}"/>
              </a:ext>
            </a:extLst>
          </p:cNvPr>
          <p:cNvSpPr/>
          <p:nvPr/>
        </p:nvSpPr>
        <p:spPr>
          <a:xfrm>
            <a:off x="3065698" y="3252626"/>
            <a:ext cx="573825" cy="428626"/>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图片包含 游戏机, 文字&#10;&#10;描述已自动生成">
            <a:extLst>
              <a:ext uri="{FF2B5EF4-FFF2-40B4-BE49-F238E27FC236}">
                <a16:creationId xmlns:a16="http://schemas.microsoft.com/office/drawing/2014/main" id="{A515C81F-8D7A-4043-AFCE-8DC9617DB7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206" y="1122398"/>
            <a:ext cx="8435588" cy="5170891"/>
          </a:xfrm>
          <a:prstGeom prst="rect">
            <a:avLst/>
          </a:prstGeom>
        </p:spPr>
      </p:pic>
    </p:spTree>
    <p:extLst>
      <p:ext uri="{BB962C8B-B14F-4D97-AF65-F5344CB8AC3E}">
        <p14:creationId xmlns:p14="http://schemas.microsoft.com/office/powerpoint/2010/main" val="2927385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红色微粒体工作述职报告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Microsoft Sans Serif"/>
        <a:ea typeface="微软雅黑"/>
        <a:cs typeface="Heiti SC Light"/>
      </a:majorFont>
      <a:minorFont>
        <a:latin typeface="Calibri"/>
        <a:ea typeface="微软雅黑"/>
        <a:cs typeface="Heiti SC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1692</Words>
  <Application>Microsoft Office PowerPoint</Application>
  <PresentationFormat>全屏显示(4:3)</PresentationFormat>
  <Paragraphs>180</Paragraphs>
  <Slides>64</Slides>
  <Notes>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64</vt:i4>
      </vt:variant>
    </vt:vector>
  </HeadingPairs>
  <TitlesOfParts>
    <vt:vector size="70" baseType="lpstr">
      <vt:lpstr>微软雅黑</vt:lpstr>
      <vt:lpstr>Arial</vt:lpstr>
      <vt:lpstr>Arial Black</vt:lpstr>
      <vt:lpstr>Calibri</vt:lpstr>
      <vt:lpstr>Microsoft Sans Serif</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红色微粒体工作述职报告ppt模板</dc:title>
  <dc:creator/>
  <cp:lastModifiedBy/>
  <cp:revision>1</cp:revision>
  <dcterms:created xsi:type="dcterms:W3CDTF">2017-02-16T14:15:20Z</dcterms:created>
  <dcterms:modified xsi:type="dcterms:W3CDTF">2020-03-24T10:06:40Z</dcterms:modified>
</cp:coreProperties>
</file>